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85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</p:sldIdLst>
  <p:sldSz cx="12192000" cy="6858000"/>
  <p:notesSz cx="6858000" cy="9144000"/>
  <p:embeddedFontLst>
    <p:embeddedFont>
      <p:font typeface="Calibri" panose="020F0502020204030204" pitchFamily="34" charset="0"/>
      <p:regular r:id="rId33"/>
      <p:bold r:id="rId34"/>
      <p:italic r:id="rId35"/>
      <p:boldItalic r:id="rId36"/>
    </p:embeddedFont>
    <p:embeddedFont>
      <p:font typeface="Helvetica Neue" panose="020B0604020202020204" charset="0"/>
      <p:regular r:id="rId37"/>
      <p:bold r:id="rId38"/>
      <p:italic r:id="rId39"/>
      <p:boldItalic r:id="rId40"/>
    </p:embeddedFont>
    <p:embeddedFont>
      <p:font typeface="Karla" pitchFamily="2" charset="0"/>
      <p:regular r:id="rId41"/>
      <p:bold r:id="rId42"/>
      <p:italic r:id="rId43"/>
      <p:boldItalic r:id="rId44"/>
    </p:embeddedFont>
    <p:embeddedFont>
      <p:font typeface="Lato" panose="020F0502020204030203" pitchFamily="34" charset="0"/>
      <p:regular r:id="rId45"/>
      <p:bold r:id="rId46"/>
      <p:italic r:id="rId47"/>
      <p:boldItalic r:id="rId48"/>
    </p:embeddedFont>
    <p:embeddedFont>
      <p:font typeface="Raleway" pitchFamily="2" charset="0"/>
      <p:regular r:id="rId49"/>
      <p:bold r:id="rId50"/>
      <p:italic r:id="rId51"/>
      <p:boldItalic r:id="rId5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53" roundtripDataSignature="AMtx7miAPXg9TN9aFZvcVAiZ9j6jEYOUb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7.fntdata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font" Target="fonts/font10.fntdata"/><Relationship Id="rId47" Type="http://schemas.openxmlformats.org/officeDocument/2006/relationships/font" Target="fonts/font15.fntdata"/><Relationship Id="rId50" Type="http://schemas.openxmlformats.org/officeDocument/2006/relationships/font" Target="fonts/font18.fntdata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46" Type="http://schemas.openxmlformats.org/officeDocument/2006/relationships/font" Target="fonts/font1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9.fntdata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45" Type="http://schemas.openxmlformats.org/officeDocument/2006/relationships/font" Target="fonts/font13.fntdata"/><Relationship Id="rId53" Type="http://customschemas.google.com/relationships/presentationmetadata" Target="meta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49" Type="http://schemas.openxmlformats.org/officeDocument/2006/relationships/font" Target="fonts/font17.fntdata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2.fntdata"/><Relationship Id="rId52" Type="http://schemas.openxmlformats.org/officeDocument/2006/relationships/font" Target="fonts/font2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43" Type="http://schemas.openxmlformats.org/officeDocument/2006/relationships/font" Target="fonts/font11.fntdata"/><Relationship Id="rId48" Type="http://schemas.openxmlformats.org/officeDocument/2006/relationships/font" Target="fonts/font16.fntdata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font" Target="fonts/font19.fntdata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0" name="Google Shape;10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7" name="Google Shape;10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1567205e25c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5" name="Google Shape;115;g1567205e25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1915f85d34f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3" name="Google Shape;123;g1915f85d34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1567205e25c_0_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9" name="Google Shape;139;g1567205e25c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15d5e12d0f4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1" name="Google Shape;151;g15d5e12d0f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15d8e7cea8f_3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15d8e7cea8f_3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5" name="Google Shape;165;g15d8e7cea8f_3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15d5e12d0f4_0_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7" name="Google Shape;177;g15d5e12d0f4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1915f85d34f_0_16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0" name="Google Shape;190;g1915f85d34f_0_1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g1915f85d34f_0_17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9" name="Google Shape;199;g1915f85d34f_0_1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191c9c9e931_0_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191c9c9e931_0_14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9" name="Google Shape;209;g191c9c9e931_0_14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11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g1915f85d34f_0_2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6" name="Google Shape;216;g1915f85d34f_0_28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g1915f85d34f_0_28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12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g191c9c9e931_0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4" name="Google Shape;224;g191c9c9e931_0_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5" name="Google Shape;225;g191c9c9e931_0_3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13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1915f85d34f_0_3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1915f85d34f_0_38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4" name="Google Shape;234;g1915f85d34f_0_38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14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g1915f85d34f_0_49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7" name="Google Shape;247;g1915f85d34f_0_4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g1915f85d34f_0_5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4" name="Google Shape;254;g1915f85d34f_0_59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" name="Google Shape;255;g1915f85d34f_0_59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17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g1915f85d34f_0_70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2" name="Google Shape;262;g1915f85d34f_0_7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g1915f85d34f_0_7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4" name="Google Shape;284;g1915f85d34f_0_7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g1915f85d34f_0_74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03" name="Google Shape;303;g1915f85d34f_0_7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g1915f85d34f_0_75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1" name="Google Shape;311;g1915f85d34f_0_7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g1915f85d34f_0_76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0" name="Google Shape;320;g1915f85d34f_0_7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g1915f85d34f_0_77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31" name="Google Shape;331;g1915f85d34f_0_7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g1915f85d34f_0_78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41" name="Google Shape;341;g1915f85d34f_0_7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g1915f85d34f_0_79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0" name="Google Shape;350;g1915f85d34f_0_7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g1915f85d34f_0_80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61" name="Google Shape;361;g1915f85d34f_0_8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g1915f85d34f_0_9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72" name="Google Shape;372;g1915f85d34f_0_9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g191c9c9e931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3" name="Google Shape;383;g191c9c9e931_0_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4" name="Google Shape;384;g191c9c9e931_0_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28</a:t>
            </a:fld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g191c9c9e931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2" name="Google Shape;392;g191c9c9e931_0_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3" name="Google Shape;393;g191c9c9e931_0_1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29</a:t>
            </a:fld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g191c9c9e931_0_1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1" name="Google Shape;401;g191c9c9e931_0_14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2" name="Google Shape;402;g191c9c9e931_0_14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30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lt2"/>
        </a:solidFill>
        <a:effectLst/>
      </p:bgPr>
    </p:bg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g191c9c9e931_0_48"/>
          <p:cNvSpPr/>
          <p:nvPr/>
        </p:nvSpPr>
        <p:spPr>
          <a:xfrm>
            <a:off x="0" y="0"/>
            <a:ext cx="12192000" cy="650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5" name="Google Shape;15;g191c9c9e931_0_48"/>
          <p:cNvGrpSpPr/>
          <p:nvPr/>
        </p:nvGrpSpPr>
        <p:grpSpPr>
          <a:xfrm>
            <a:off x="1107036" y="1588427"/>
            <a:ext cx="994316" cy="61102"/>
            <a:chOff x="4580561" y="2589004"/>
            <a:chExt cx="1064464" cy="25200"/>
          </a:xfrm>
        </p:grpSpPr>
        <p:sp>
          <p:nvSpPr>
            <p:cNvPr id="16" name="Google Shape;16;g191c9c9e931_0_48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g191c9c9e931_0_48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8" name="Google Shape;18;g191c9c9e931_0_48"/>
          <p:cNvSpPr txBox="1">
            <a:spLocks noGrp="1"/>
          </p:cNvSpPr>
          <p:nvPr>
            <p:ph type="ctrTitle"/>
          </p:nvPr>
        </p:nvSpPr>
        <p:spPr>
          <a:xfrm>
            <a:off x="972600" y="1763267"/>
            <a:ext cx="10250700" cy="2219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1pPr>
            <a:lvl2pPr lvl="1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2pPr>
            <a:lvl3pPr lvl="2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3pPr>
            <a:lvl4pPr lvl="3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4pPr>
            <a:lvl5pPr lvl="4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5pPr>
            <a:lvl6pPr lvl="5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6pPr>
            <a:lvl7pPr lvl="6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7pPr>
            <a:lvl8pPr lvl="7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8pPr>
            <a:lvl9pPr lvl="8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9pPr>
          </a:lstStyle>
          <a:p>
            <a:endParaRPr/>
          </a:p>
        </p:txBody>
      </p:sp>
      <p:sp>
        <p:nvSpPr>
          <p:cNvPr id="19" name="Google Shape;19;g191c9c9e931_0_48"/>
          <p:cNvSpPr txBox="1">
            <a:spLocks noGrp="1"/>
          </p:cNvSpPr>
          <p:nvPr>
            <p:ph type="subTitle" idx="1"/>
          </p:nvPr>
        </p:nvSpPr>
        <p:spPr>
          <a:xfrm>
            <a:off x="972837" y="4230533"/>
            <a:ext cx="10250700" cy="721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20" name="Google Shape;20;g191c9c9e931_0_48"/>
          <p:cNvSpPr txBox="1">
            <a:spLocks noGrp="1"/>
          </p:cNvSpPr>
          <p:nvPr>
            <p:ph type="sldNum" idx="12"/>
          </p:nvPr>
        </p:nvSpPr>
        <p:spPr>
          <a:xfrm>
            <a:off x="11381736" y="6333134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oogle Shape;22;g191c9c9e931_0_56"/>
          <p:cNvGrpSpPr/>
          <p:nvPr/>
        </p:nvGrpSpPr>
        <p:grpSpPr>
          <a:xfrm>
            <a:off x="1107036" y="1588427"/>
            <a:ext cx="994316" cy="61102"/>
            <a:chOff x="4580561" y="2589004"/>
            <a:chExt cx="1064464" cy="25200"/>
          </a:xfrm>
        </p:grpSpPr>
        <p:sp>
          <p:nvSpPr>
            <p:cNvPr id="23" name="Google Shape;23;g191c9c9e931_0_56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g191c9c9e931_0_56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5" name="Google Shape;25;g191c9c9e931_0_56"/>
          <p:cNvSpPr txBox="1">
            <a:spLocks noGrp="1"/>
          </p:cNvSpPr>
          <p:nvPr>
            <p:ph type="title"/>
          </p:nvPr>
        </p:nvSpPr>
        <p:spPr>
          <a:xfrm>
            <a:off x="972600" y="1763267"/>
            <a:ext cx="10251300" cy="2024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g191c9c9e931_0_56"/>
          <p:cNvSpPr txBox="1">
            <a:spLocks noGrp="1"/>
          </p:cNvSpPr>
          <p:nvPr>
            <p:ph type="sldNum" idx="12"/>
          </p:nvPr>
        </p:nvSpPr>
        <p:spPr>
          <a:xfrm>
            <a:off x="11381736" y="6333134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g191c9c9e931_0_62"/>
          <p:cNvSpPr/>
          <p:nvPr/>
        </p:nvSpPr>
        <p:spPr>
          <a:xfrm>
            <a:off x="0" y="0"/>
            <a:ext cx="12192000" cy="6504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9" name="Google Shape;29;g191c9c9e931_0_62"/>
          <p:cNvGrpSpPr/>
          <p:nvPr/>
        </p:nvGrpSpPr>
        <p:grpSpPr>
          <a:xfrm>
            <a:off x="1107036" y="1588427"/>
            <a:ext cx="994316" cy="61102"/>
            <a:chOff x="4580561" y="2589004"/>
            <a:chExt cx="1064464" cy="25200"/>
          </a:xfrm>
        </p:grpSpPr>
        <p:sp>
          <p:nvSpPr>
            <p:cNvPr id="30" name="Google Shape;30;g191c9c9e931_0_62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g191c9c9e931_0_62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2" name="Google Shape;32;g191c9c9e931_0_62"/>
          <p:cNvSpPr txBox="1">
            <a:spLocks noGrp="1"/>
          </p:cNvSpPr>
          <p:nvPr>
            <p:ph type="title"/>
          </p:nvPr>
        </p:nvSpPr>
        <p:spPr>
          <a:xfrm>
            <a:off x="972600" y="1758200"/>
            <a:ext cx="10251600" cy="713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1pPr>
            <a:lvl2pPr lvl="1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2pPr>
            <a:lvl3pPr lvl="2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3pPr>
            <a:lvl4pPr lvl="3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4pPr>
            <a:lvl5pPr lvl="4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5pPr>
            <a:lvl6pPr lvl="5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6pPr>
            <a:lvl7pPr lvl="6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7pPr>
            <a:lvl8pPr lvl="7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8pPr>
            <a:lvl9pPr lvl="8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9pPr>
          </a:lstStyle>
          <a:p>
            <a:endParaRPr/>
          </a:p>
        </p:txBody>
      </p:sp>
      <p:sp>
        <p:nvSpPr>
          <p:cNvPr id="33" name="Google Shape;33;g191c9c9e931_0_62"/>
          <p:cNvSpPr txBox="1">
            <a:spLocks noGrp="1"/>
          </p:cNvSpPr>
          <p:nvPr>
            <p:ph type="body" idx="1"/>
          </p:nvPr>
        </p:nvSpPr>
        <p:spPr>
          <a:xfrm>
            <a:off x="972600" y="2771833"/>
            <a:ext cx="10251600" cy="3014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1pPr>
            <a:lvl2pPr marL="914400" lvl="1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/>
            </a:lvl2pPr>
            <a:lvl3pPr marL="1371600" lvl="2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/>
            </a:lvl3pPr>
            <a:lvl4pPr marL="1828800" lvl="3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4pPr>
            <a:lvl5pPr marL="2286000" lvl="4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/>
            </a:lvl5pPr>
            <a:lvl6pPr marL="2743200" lvl="5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/>
            </a:lvl6pPr>
            <a:lvl7pPr marL="3200400" lvl="6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7pPr>
            <a:lvl8pPr marL="3657600" lvl="7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/>
            </a:lvl8pPr>
            <a:lvl9pPr marL="4114800" lvl="8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/>
            </a:lvl9pPr>
          </a:lstStyle>
          <a:p>
            <a:endParaRPr/>
          </a:p>
        </p:txBody>
      </p:sp>
      <p:sp>
        <p:nvSpPr>
          <p:cNvPr id="34" name="Google Shape;34;g191c9c9e931_0_62"/>
          <p:cNvSpPr txBox="1">
            <a:spLocks noGrp="1"/>
          </p:cNvSpPr>
          <p:nvPr>
            <p:ph type="sldNum" idx="12"/>
          </p:nvPr>
        </p:nvSpPr>
        <p:spPr>
          <a:xfrm>
            <a:off x="11381736" y="6333134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g191c9c9e931_0_70"/>
          <p:cNvSpPr/>
          <p:nvPr/>
        </p:nvSpPr>
        <p:spPr>
          <a:xfrm>
            <a:off x="0" y="0"/>
            <a:ext cx="12192000" cy="6504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7" name="Google Shape;37;g191c9c9e931_0_70"/>
          <p:cNvGrpSpPr/>
          <p:nvPr/>
        </p:nvGrpSpPr>
        <p:grpSpPr>
          <a:xfrm>
            <a:off x="1107036" y="1588427"/>
            <a:ext cx="994316" cy="61102"/>
            <a:chOff x="4580561" y="2589004"/>
            <a:chExt cx="1064464" cy="25200"/>
          </a:xfrm>
        </p:grpSpPr>
        <p:sp>
          <p:nvSpPr>
            <p:cNvPr id="38" name="Google Shape;38;g191c9c9e931_0_70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9;g191c9c9e931_0_70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0" name="Google Shape;40;g191c9c9e931_0_70"/>
          <p:cNvSpPr txBox="1">
            <a:spLocks noGrp="1"/>
          </p:cNvSpPr>
          <p:nvPr>
            <p:ph type="title"/>
          </p:nvPr>
        </p:nvSpPr>
        <p:spPr>
          <a:xfrm>
            <a:off x="972600" y="1758200"/>
            <a:ext cx="10251300" cy="713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1pPr>
            <a:lvl2pPr lvl="1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2pPr>
            <a:lvl3pPr lvl="2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3pPr>
            <a:lvl4pPr lvl="3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4pPr>
            <a:lvl5pPr lvl="4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5pPr>
            <a:lvl6pPr lvl="5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6pPr>
            <a:lvl7pPr lvl="6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7pPr>
            <a:lvl8pPr lvl="7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8pPr>
            <a:lvl9pPr lvl="8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9pPr>
          </a:lstStyle>
          <a:p>
            <a:endParaRPr/>
          </a:p>
        </p:txBody>
      </p:sp>
      <p:sp>
        <p:nvSpPr>
          <p:cNvPr id="41" name="Google Shape;41;g191c9c9e931_0_70"/>
          <p:cNvSpPr txBox="1">
            <a:spLocks noGrp="1"/>
          </p:cNvSpPr>
          <p:nvPr>
            <p:ph type="body" idx="1"/>
          </p:nvPr>
        </p:nvSpPr>
        <p:spPr>
          <a:xfrm>
            <a:off x="972434" y="2771833"/>
            <a:ext cx="5032500" cy="3014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1pPr>
            <a:lvl2pPr marL="914400" lvl="1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/>
            </a:lvl2pPr>
            <a:lvl3pPr marL="1371600" lvl="2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/>
            </a:lvl3pPr>
            <a:lvl4pPr marL="1828800" lvl="3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4pPr>
            <a:lvl5pPr marL="2286000" lvl="4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/>
            </a:lvl5pPr>
            <a:lvl6pPr marL="2743200" lvl="5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/>
            </a:lvl6pPr>
            <a:lvl7pPr marL="3200400" lvl="6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7pPr>
            <a:lvl8pPr marL="3657600" lvl="7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/>
            </a:lvl8pPr>
            <a:lvl9pPr marL="4114800" lvl="8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/>
            </a:lvl9pPr>
          </a:lstStyle>
          <a:p>
            <a:endParaRPr/>
          </a:p>
        </p:txBody>
      </p:sp>
      <p:sp>
        <p:nvSpPr>
          <p:cNvPr id="42" name="Google Shape;42;g191c9c9e931_0_70"/>
          <p:cNvSpPr txBox="1">
            <a:spLocks noGrp="1"/>
          </p:cNvSpPr>
          <p:nvPr>
            <p:ph type="body" idx="2"/>
          </p:nvPr>
        </p:nvSpPr>
        <p:spPr>
          <a:xfrm>
            <a:off x="6191471" y="2771833"/>
            <a:ext cx="5032500" cy="3014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1pPr>
            <a:lvl2pPr marL="914400" lvl="1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/>
            </a:lvl2pPr>
            <a:lvl3pPr marL="1371600" lvl="2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/>
            </a:lvl3pPr>
            <a:lvl4pPr marL="1828800" lvl="3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4pPr>
            <a:lvl5pPr marL="2286000" lvl="4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/>
            </a:lvl5pPr>
            <a:lvl6pPr marL="2743200" lvl="5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/>
            </a:lvl6pPr>
            <a:lvl7pPr marL="3200400" lvl="6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7pPr>
            <a:lvl8pPr marL="3657600" lvl="7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/>
            </a:lvl8pPr>
            <a:lvl9pPr marL="4114800" lvl="8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/>
            </a:lvl9pPr>
          </a:lstStyle>
          <a:p>
            <a:endParaRPr/>
          </a:p>
        </p:txBody>
      </p:sp>
      <p:sp>
        <p:nvSpPr>
          <p:cNvPr id="43" name="Google Shape;43;g191c9c9e931_0_70"/>
          <p:cNvSpPr txBox="1">
            <a:spLocks noGrp="1"/>
          </p:cNvSpPr>
          <p:nvPr>
            <p:ph type="sldNum" idx="12"/>
          </p:nvPr>
        </p:nvSpPr>
        <p:spPr>
          <a:xfrm>
            <a:off x="11381736" y="6333134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g191c9c9e931_0_79"/>
          <p:cNvSpPr/>
          <p:nvPr/>
        </p:nvSpPr>
        <p:spPr>
          <a:xfrm>
            <a:off x="0" y="0"/>
            <a:ext cx="12192000" cy="6504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6" name="Google Shape;46;g191c9c9e931_0_79"/>
          <p:cNvGrpSpPr/>
          <p:nvPr/>
        </p:nvGrpSpPr>
        <p:grpSpPr>
          <a:xfrm>
            <a:off x="1107036" y="1588427"/>
            <a:ext cx="994316" cy="61102"/>
            <a:chOff x="4580561" y="2589004"/>
            <a:chExt cx="1064464" cy="25200"/>
          </a:xfrm>
        </p:grpSpPr>
        <p:sp>
          <p:nvSpPr>
            <p:cNvPr id="47" name="Google Shape;47;g191c9c9e931_0_79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48;g191c9c9e931_0_79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9" name="Google Shape;49;g191c9c9e931_0_79"/>
          <p:cNvSpPr txBox="1">
            <a:spLocks noGrp="1"/>
          </p:cNvSpPr>
          <p:nvPr>
            <p:ph type="title"/>
          </p:nvPr>
        </p:nvSpPr>
        <p:spPr>
          <a:xfrm>
            <a:off x="972600" y="1758200"/>
            <a:ext cx="10251300" cy="713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1pPr>
            <a:lvl2pPr lvl="1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2pPr>
            <a:lvl3pPr lvl="2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3pPr>
            <a:lvl4pPr lvl="3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4pPr>
            <a:lvl5pPr lvl="4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5pPr>
            <a:lvl6pPr lvl="5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6pPr>
            <a:lvl7pPr lvl="6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7pPr>
            <a:lvl8pPr lvl="7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8pPr>
            <a:lvl9pPr lvl="8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9pPr>
          </a:lstStyle>
          <a:p>
            <a:endParaRPr/>
          </a:p>
        </p:txBody>
      </p:sp>
      <p:sp>
        <p:nvSpPr>
          <p:cNvPr id="50" name="Google Shape;50;g191c9c9e931_0_79"/>
          <p:cNvSpPr txBox="1">
            <a:spLocks noGrp="1"/>
          </p:cNvSpPr>
          <p:nvPr>
            <p:ph type="sldNum" idx="12"/>
          </p:nvPr>
        </p:nvSpPr>
        <p:spPr>
          <a:xfrm>
            <a:off x="11381736" y="6333134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g191c9c9e931_0_86"/>
          <p:cNvSpPr/>
          <p:nvPr/>
        </p:nvSpPr>
        <p:spPr>
          <a:xfrm>
            <a:off x="0" y="0"/>
            <a:ext cx="12192000" cy="6504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3" name="Google Shape;53;g191c9c9e931_0_86"/>
          <p:cNvGrpSpPr/>
          <p:nvPr/>
        </p:nvGrpSpPr>
        <p:grpSpPr>
          <a:xfrm>
            <a:off x="1107036" y="1588427"/>
            <a:ext cx="994316" cy="61102"/>
            <a:chOff x="4580561" y="2589004"/>
            <a:chExt cx="1064464" cy="25200"/>
          </a:xfrm>
        </p:grpSpPr>
        <p:sp>
          <p:nvSpPr>
            <p:cNvPr id="54" name="Google Shape;54;g191c9c9e931_0_86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55;g191c9c9e931_0_86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6" name="Google Shape;56;g191c9c9e931_0_86"/>
          <p:cNvSpPr txBox="1">
            <a:spLocks noGrp="1"/>
          </p:cNvSpPr>
          <p:nvPr>
            <p:ph type="title"/>
          </p:nvPr>
        </p:nvSpPr>
        <p:spPr>
          <a:xfrm>
            <a:off x="973333" y="1758200"/>
            <a:ext cx="4401300" cy="18420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1pPr>
            <a:lvl2pPr lvl="1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2pPr>
            <a:lvl3pPr lvl="2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3pPr>
            <a:lvl4pPr lvl="3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4pPr>
            <a:lvl5pPr lvl="4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5pPr>
            <a:lvl6pPr lvl="5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6pPr>
            <a:lvl7pPr lvl="6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7pPr>
            <a:lvl8pPr lvl="7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8pPr>
            <a:lvl9pPr lvl="8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9pPr>
          </a:lstStyle>
          <a:p>
            <a:endParaRPr/>
          </a:p>
        </p:txBody>
      </p:sp>
      <p:sp>
        <p:nvSpPr>
          <p:cNvPr id="57" name="Google Shape;57;g191c9c9e931_0_86"/>
          <p:cNvSpPr txBox="1">
            <a:spLocks noGrp="1"/>
          </p:cNvSpPr>
          <p:nvPr>
            <p:ph type="body" idx="1"/>
          </p:nvPr>
        </p:nvSpPr>
        <p:spPr>
          <a:xfrm>
            <a:off x="961633" y="3708967"/>
            <a:ext cx="4401300" cy="21300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1pPr>
            <a:lvl2pPr marL="914400" lvl="1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/>
            </a:lvl2pPr>
            <a:lvl3pPr marL="1371600" lvl="2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/>
            </a:lvl3pPr>
            <a:lvl4pPr marL="1828800" lvl="3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4pPr>
            <a:lvl5pPr marL="2286000" lvl="4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/>
            </a:lvl5pPr>
            <a:lvl6pPr marL="2743200" lvl="5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/>
            </a:lvl6pPr>
            <a:lvl7pPr marL="3200400" lvl="6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7pPr>
            <a:lvl8pPr marL="3657600" lvl="7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/>
            </a:lvl8pPr>
            <a:lvl9pPr marL="4114800" lvl="8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/>
            </a:lvl9pPr>
          </a:lstStyle>
          <a:p>
            <a:endParaRPr/>
          </a:p>
        </p:txBody>
      </p:sp>
      <p:sp>
        <p:nvSpPr>
          <p:cNvPr id="58" name="Google Shape;58;g191c9c9e931_0_86"/>
          <p:cNvSpPr txBox="1">
            <a:spLocks noGrp="1"/>
          </p:cNvSpPr>
          <p:nvPr>
            <p:ph type="sldNum" idx="12"/>
          </p:nvPr>
        </p:nvSpPr>
        <p:spPr>
          <a:xfrm>
            <a:off x="11381736" y="6333134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3"/>
        </a:solidFill>
        <a:effectLst/>
      </p:bgPr>
    </p:bg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Google Shape;60;g191c9c9e931_0_94"/>
          <p:cNvGrpSpPr/>
          <p:nvPr/>
        </p:nvGrpSpPr>
        <p:grpSpPr>
          <a:xfrm>
            <a:off x="1107036" y="5558926"/>
            <a:ext cx="994316" cy="61102"/>
            <a:chOff x="4580561" y="2589004"/>
            <a:chExt cx="1064464" cy="25200"/>
          </a:xfrm>
        </p:grpSpPr>
        <p:sp>
          <p:nvSpPr>
            <p:cNvPr id="61" name="Google Shape;61;g191c9c9e931_0_94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62;g191c9c9e931_0_94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3" name="Google Shape;63;g191c9c9e931_0_94"/>
          <p:cNvSpPr txBox="1">
            <a:spLocks noGrp="1"/>
          </p:cNvSpPr>
          <p:nvPr>
            <p:ph type="title"/>
          </p:nvPr>
        </p:nvSpPr>
        <p:spPr>
          <a:xfrm>
            <a:off x="972600" y="1152400"/>
            <a:ext cx="9361500" cy="39801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4" name="Google Shape;64;g191c9c9e931_0_94"/>
          <p:cNvSpPr txBox="1">
            <a:spLocks noGrp="1"/>
          </p:cNvSpPr>
          <p:nvPr>
            <p:ph type="sldNum" idx="12"/>
          </p:nvPr>
        </p:nvSpPr>
        <p:spPr>
          <a:xfrm>
            <a:off x="11381736" y="6333134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191c9c9e931_0_100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67" name="Google Shape;67;g191c9c9e931_0_100"/>
          <p:cNvGrpSpPr/>
          <p:nvPr/>
        </p:nvGrpSpPr>
        <p:grpSpPr>
          <a:xfrm>
            <a:off x="1107036" y="1588427"/>
            <a:ext cx="994316" cy="61102"/>
            <a:chOff x="4580561" y="2589004"/>
            <a:chExt cx="1064464" cy="25200"/>
          </a:xfrm>
        </p:grpSpPr>
        <p:sp>
          <p:nvSpPr>
            <p:cNvPr id="68" name="Google Shape;68;g191c9c9e931_0_100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69;g191c9c9e931_0_100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0" name="Google Shape;70;g191c9c9e931_0_100"/>
          <p:cNvSpPr txBox="1">
            <a:spLocks noGrp="1"/>
          </p:cNvSpPr>
          <p:nvPr>
            <p:ph type="title"/>
          </p:nvPr>
        </p:nvSpPr>
        <p:spPr>
          <a:xfrm>
            <a:off x="973333" y="1758200"/>
            <a:ext cx="4401300" cy="2249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1pPr>
            <a:lvl2pPr lvl="1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2pPr>
            <a:lvl3pPr lvl="2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3pPr>
            <a:lvl4pPr lvl="3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4pPr>
            <a:lvl5pPr lvl="4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5pPr>
            <a:lvl6pPr lvl="5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6pPr>
            <a:lvl7pPr lvl="6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7pPr>
            <a:lvl8pPr lvl="7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8pPr>
            <a:lvl9pPr lvl="8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9pPr>
          </a:lstStyle>
          <a:p>
            <a:endParaRPr/>
          </a:p>
        </p:txBody>
      </p:sp>
      <p:sp>
        <p:nvSpPr>
          <p:cNvPr id="71" name="Google Shape;71;g191c9c9e931_0_100"/>
          <p:cNvSpPr txBox="1">
            <a:spLocks noGrp="1"/>
          </p:cNvSpPr>
          <p:nvPr>
            <p:ph type="subTitle" idx="1"/>
          </p:nvPr>
        </p:nvSpPr>
        <p:spPr>
          <a:xfrm>
            <a:off x="966600" y="4215367"/>
            <a:ext cx="4401300" cy="1011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72" name="Google Shape;72;g191c9c9e931_0_100"/>
          <p:cNvSpPr txBox="1">
            <a:spLocks noGrp="1"/>
          </p:cNvSpPr>
          <p:nvPr>
            <p:ph type="body" idx="2"/>
          </p:nvPr>
        </p:nvSpPr>
        <p:spPr>
          <a:xfrm>
            <a:off x="6898967" y="1803500"/>
            <a:ext cx="4499100" cy="40341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1pPr>
            <a:lvl2pPr marL="914400" lvl="1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/>
            </a:lvl2pPr>
            <a:lvl3pPr marL="1371600" lvl="2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/>
            </a:lvl3pPr>
            <a:lvl4pPr marL="1828800" lvl="3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4pPr>
            <a:lvl5pPr marL="2286000" lvl="4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/>
            </a:lvl5pPr>
            <a:lvl6pPr marL="2743200" lvl="5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/>
            </a:lvl6pPr>
            <a:lvl7pPr marL="3200400" lvl="6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7pPr>
            <a:lvl8pPr marL="3657600" lvl="7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/>
            </a:lvl8pPr>
            <a:lvl9pPr marL="4114800" lvl="8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/>
            </a:lvl9pPr>
          </a:lstStyle>
          <a:p>
            <a:endParaRPr/>
          </a:p>
        </p:txBody>
      </p:sp>
      <p:sp>
        <p:nvSpPr>
          <p:cNvPr id="73" name="Google Shape;73;g191c9c9e931_0_100"/>
          <p:cNvSpPr txBox="1">
            <a:spLocks noGrp="1"/>
          </p:cNvSpPr>
          <p:nvPr>
            <p:ph type="sldNum" idx="12"/>
          </p:nvPr>
        </p:nvSpPr>
        <p:spPr>
          <a:xfrm>
            <a:off x="11381736" y="6333134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191c9c9e931_0_109"/>
          <p:cNvSpPr txBox="1">
            <a:spLocks noGrp="1"/>
          </p:cNvSpPr>
          <p:nvPr>
            <p:ph type="body" idx="1"/>
          </p:nvPr>
        </p:nvSpPr>
        <p:spPr>
          <a:xfrm>
            <a:off x="966600" y="5830068"/>
            <a:ext cx="10263300" cy="6141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1pPr>
          </a:lstStyle>
          <a:p>
            <a:endParaRPr/>
          </a:p>
        </p:txBody>
      </p:sp>
      <p:sp>
        <p:nvSpPr>
          <p:cNvPr id="76" name="Google Shape;76;g191c9c9e931_0_109"/>
          <p:cNvSpPr txBox="1">
            <a:spLocks noGrp="1"/>
          </p:cNvSpPr>
          <p:nvPr>
            <p:ph type="sldNum" idx="12"/>
          </p:nvPr>
        </p:nvSpPr>
        <p:spPr>
          <a:xfrm>
            <a:off x="11381736" y="6333134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dk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Google Shape;78;g191c9c9e931_0_112"/>
          <p:cNvGrpSpPr/>
          <p:nvPr/>
        </p:nvGrpSpPr>
        <p:grpSpPr>
          <a:xfrm>
            <a:off x="1107036" y="5558926"/>
            <a:ext cx="994316" cy="61102"/>
            <a:chOff x="4580561" y="2589004"/>
            <a:chExt cx="1064464" cy="25200"/>
          </a:xfrm>
        </p:grpSpPr>
        <p:sp>
          <p:nvSpPr>
            <p:cNvPr id="79" name="Google Shape;79;g191c9c9e931_0_112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80;g191c9c9e931_0_112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1" name="Google Shape;81;g191c9c9e931_0_112"/>
          <p:cNvSpPr txBox="1">
            <a:spLocks noGrp="1"/>
          </p:cNvSpPr>
          <p:nvPr>
            <p:ph type="title" hasCustomPrompt="1"/>
          </p:nvPr>
        </p:nvSpPr>
        <p:spPr>
          <a:xfrm>
            <a:off x="972600" y="978600"/>
            <a:ext cx="10251300" cy="1659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700"/>
              <a:buNone/>
              <a:defRPr sz="107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700"/>
              <a:buNone/>
              <a:defRPr sz="107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700"/>
              <a:buNone/>
              <a:defRPr sz="107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700"/>
              <a:buNone/>
              <a:defRPr sz="107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700"/>
              <a:buNone/>
              <a:defRPr sz="107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700"/>
              <a:buNone/>
              <a:defRPr sz="107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700"/>
              <a:buNone/>
              <a:defRPr sz="107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700"/>
              <a:buNone/>
              <a:defRPr sz="107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700"/>
              <a:buNone/>
              <a:defRPr sz="107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2" name="Google Shape;82;g191c9c9e931_0_112"/>
          <p:cNvSpPr txBox="1">
            <a:spLocks noGrp="1"/>
          </p:cNvSpPr>
          <p:nvPr>
            <p:ph type="body" idx="1"/>
          </p:nvPr>
        </p:nvSpPr>
        <p:spPr>
          <a:xfrm>
            <a:off x="972600" y="3030517"/>
            <a:ext cx="10251300" cy="2107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365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●"/>
              <a:defRPr>
                <a:solidFill>
                  <a:schemeClr val="lt1"/>
                </a:solidFill>
              </a:defRPr>
            </a:lvl1pPr>
            <a:lvl2pPr marL="914400" lvl="1" indent="-3238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○"/>
              <a:defRPr>
                <a:solidFill>
                  <a:schemeClr val="lt1"/>
                </a:solidFill>
              </a:defRPr>
            </a:lvl2pPr>
            <a:lvl3pPr marL="1371600" lvl="2" indent="-3238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■"/>
              <a:defRPr>
                <a:solidFill>
                  <a:schemeClr val="lt1"/>
                </a:solidFill>
              </a:defRPr>
            </a:lvl3pPr>
            <a:lvl4pPr marL="1828800" lvl="3" indent="-3238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●"/>
              <a:defRPr>
                <a:solidFill>
                  <a:schemeClr val="lt1"/>
                </a:solidFill>
              </a:defRPr>
            </a:lvl4pPr>
            <a:lvl5pPr marL="2286000" lvl="4" indent="-3238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○"/>
              <a:defRPr>
                <a:solidFill>
                  <a:schemeClr val="lt1"/>
                </a:solidFill>
              </a:defRPr>
            </a:lvl5pPr>
            <a:lvl6pPr marL="2743200" lvl="5" indent="-3238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■"/>
              <a:defRPr>
                <a:solidFill>
                  <a:schemeClr val="lt1"/>
                </a:solidFill>
              </a:defRPr>
            </a:lvl6pPr>
            <a:lvl7pPr marL="3200400" lvl="6" indent="-3238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●"/>
              <a:defRPr>
                <a:solidFill>
                  <a:schemeClr val="lt1"/>
                </a:solidFill>
              </a:defRPr>
            </a:lvl7pPr>
            <a:lvl8pPr marL="3657600" lvl="7" indent="-3238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○"/>
              <a:defRPr>
                <a:solidFill>
                  <a:schemeClr val="lt1"/>
                </a:solidFill>
              </a:defRPr>
            </a:lvl8pPr>
            <a:lvl9pPr marL="4114800" lvl="8" indent="-3238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83" name="Google Shape;83;g191c9c9e931_0_112"/>
          <p:cNvSpPr txBox="1">
            <a:spLocks noGrp="1"/>
          </p:cNvSpPr>
          <p:nvPr>
            <p:ph type="sldNum" idx="12"/>
          </p:nvPr>
        </p:nvSpPr>
        <p:spPr>
          <a:xfrm>
            <a:off x="11381736" y="6333134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191c9c9e931_0_119"/>
          <p:cNvSpPr txBox="1">
            <a:spLocks noGrp="1"/>
          </p:cNvSpPr>
          <p:nvPr>
            <p:ph type="sldNum" idx="12"/>
          </p:nvPr>
        </p:nvSpPr>
        <p:spPr>
          <a:xfrm>
            <a:off x="11381736" y="6333134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rima slide">
  <p:cSld name="Prima slide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191c9c9e931_0_121"/>
          <p:cNvSpPr txBox="1">
            <a:spLocks noGrp="1"/>
          </p:cNvSpPr>
          <p:nvPr>
            <p:ph type="title"/>
          </p:nvPr>
        </p:nvSpPr>
        <p:spPr>
          <a:xfrm>
            <a:off x="838200" y="393128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86032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g191c9c9e931_0_121"/>
          <p:cNvSpPr txBox="1">
            <a:spLocks noGrp="1"/>
          </p:cNvSpPr>
          <p:nvPr>
            <p:ph type="dt" idx="10"/>
          </p:nvPr>
        </p:nvSpPr>
        <p:spPr>
          <a:xfrm>
            <a:off x="1285860" y="6356350"/>
            <a:ext cx="2295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g191c9c9e931_0_1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g191c9c9e931_0_1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‹N›</a:t>
            </a:fld>
            <a:endParaRPr/>
          </a:p>
        </p:txBody>
      </p:sp>
      <p:pic>
        <p:nvPicPr>
          <p:cNvPr id="91" name="Google Shape;91;g191c9c9e931_0_12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737229" y="0"/>
            <a:ext cx="4717542" cy="39312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olo e contenuto" type="obj">
  <p:cSld name="OBJEC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191c9c9e931_0_1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86032"/>
              </a:buClr>
              <a:buSzPts val="4000"/>
              <a:buFont typeface="Helvetica Neue"/>
              <a:buNone/>
              <a:defRPr sz="40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g191c9c9e931_0_12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4pPr>
            <a:lvl5pPr marL="2286000" lvl="4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g191c9c9e931_0_127"/>
          <p:cNvSpPr txBox="1">
            <a:spLocks noGrp="1"/>
          </p:cNvSpPr>
          <p:nvPr>
            <p:ph type="dt" idx="10"/>
          </p:nvPr>
        </p:nvSpPr>
        <p:spPr>
          <a:xfrm>
            <a:off x="1285860" y="6356350"/>
            <a:ext cx="2295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g191c9c9e931_0_1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g191c9c9e931_0_1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treamline"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g191c9c9e931_0_4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700"/>
              <a:buFont typeface="Raleway"/>
              <a:buNone/>
              <a:defRPr sz="37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700"/>
              <a:buFont typeface="Raleway"/>
              <a:buNone/>
              <a:defRPr sz="37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700"/>
              <a:buFont typeface="Raleway"/>
              <a:buNone/>
              <a:defRPr sz="37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700"/>
              <a:buFont typeface="Raleway"/>
              <a:buNone/>
              <a:defRPr sz="37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700"/>
              <a:buFont typeface="Raleway"/>
              <a:buNone/>
              <a:defRPr sz="37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700"/>
              <a:buFont typeface="Raleway"/>
              <a:buNone/>
              <a:defRPr sz="37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700"/>
              <a:buFont typeface="Raleway"/>
              <a:buNone/>
              <a:defRPr sz="37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700"/>
              <a:buFont typeface="Raleway"/>
              <a:buNone/>
              <a:defRPr sz="37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700"/>
              <a:buFont typeface="Raleway"/>
              <a:buNone/>
              <a:defRPr sz="37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endParaRPr/>
          </a:p>
        </p:txBody>
      </p:sp>
      <p:sp>
        <p:nvSpPr>
          <p:cNvPr id="11" name="Google Shape;11;g191c9c9e931_0_4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7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700"/>
              <a:buFont typeface="Lato"/>
              <a:buChar char="●"/>
              <a:defRPr sz="17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238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500"/>
              <a:buFont typeface="Lato"/>
              <a:buChar char="○"/>
              <a:defRPr sz="15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238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500"/>
              <a:buFont typeface="Lato"/>
              <a:buChar char="■"/>
              <a:defRPr sz="15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238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500"/>
              <a:buFont typeface="Lato"/>
              <a:buChar char="●"/>
              <a:defRPr sz="15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238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500"/>
              <a:buFont typeface="Lato"/>
              <a:buChar char="○"/>
              <a:defRPr sz="15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238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500"/>
              <a:buFont typeface="Lato"/>
              <a:buChar char="■"/>
              <a:defRPr sz="15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238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500"/>
              <a:buFont typeface="Lato"/>
              <a:buChar char="●"/>
              <a:defRPr sz="15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238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500"/>
              <a:buFont typeface="Lato"/>
              <a:buChar char="○"/>
              <a:defRPr sz="15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238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500"/>
              <a:buFont typeface="Lato"/>
              <a:buChar char="■"/>
              <a:defRPr sz="15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12" name="Google Shape;12;g191c9c9e931_0_44"/>
          <p:cNvSpPr txBox="1">
            <a:spLocks noGrp="1"/>
          </p:cNvSpPr>
          <p:nvPr>
            <p:ph type="sldNum" idx="12"/>
          </p:nvPr>
        </p:nvSpPr>
        <p:spPr>
          <a:xfrm>
            <a:off x="11381736" y="6333134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algn="r">
              <a:buNone/>
              <a:defRPr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>
              <a:buNone/>
              <a:defRPr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>
              <a:buNone/>
              <a:defRPr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>
              <a:buNone/>
              <a:defRPr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>
              <a:buNone/>
              <a:defRPr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>
              <a:buNone/>
              <a:defRPr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>
              <a:buNone/>
              <a:defRPr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>
              <a:buNone/>
              <a:defRPr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>
              <a:buNone/>
              <a:defRPr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image" Target="../media/image15.jpg"/><Relationship Id="rId7" Type="http://schemas.openxmlformats.org/officeDocument/2006/relationships/image" Target="../media/image1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7" Type="http://schemas.openxmlformats.org/officeDocument/2006/relationships/image" Target="../media/image2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8.jpg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3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g"/><Relationship Id="rId3" Type="http://schemas.openxmlformats.org/officeDocument/2006/relationships/image" Target="../media/image43.png"/><Relationship Id="rId7" Type="http://schemas.openxmlformats.org/officeDocument/2006/relationships/image" Target="../media/image47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6.jpg"/><Relationship Id="rId5" Type="http://schemas.openxmlformats.org/officeDocument/2006/relationships/image" Target="../media/image45.jpg"/><Relationship Id="rId4" Type="http://schemas.openxmlformats.org/officeDocument/2006/relationships/image" Target="../media/image44.jpg"/><Relationship Id="rId9" Type="http://schemas.openxmlformats.org/officeDocument/2006/relationships/image" Target="../media/image49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4.jpg"/><Relationship Id="rId4" Type="http://schemas.openxmlformats.org/officeDocument/2006/relationships/image" Target="../media/image53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7.jpg"/><Relationship Id="rId4" Type="http://schemas.openxmlformats.org/officeDocument/2006/relationships/image" Target="../media/image56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1.jpg"/><Relationship Id="rId4" Type="http://schemas.openxmlformats.org/officeDocument/2006/relationships/image" Target="../media/image60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5.jpg"/><Relationship Id="rId5" Type="http://schemas.openxmlformats.org/officeDocument/2006/relationships/image" Target="../media/image64.jpg"/><Relationship Id="rId4" Type="http://schemas.openxmlformats.org/officeDocument/2006/relationships/image" Target="../media/image63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9.jp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1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3.jp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"/>
          <p:cNvSpPr txBox="1">
            <a:spLocks noGrp="1"/>
          </p:cNvSpPr>
          <p:nvPr>
            <p:ph type="title"/>
          </p:nvPr>
        </p:nvSpPr>
        <p:spPr>
          <a:xfrm>
            <a:off x="838200" y="3931284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86032"/>
              </a:buClr>
              <a:buSzPts val="2000"/>
              <a:buFont typeface="Helvetica Neue"/>
              <a:buNone/>
            </a:pPr>
            <a:r>
              <a:rPr lang="en-US"/>
              <a:t>Geosintetici e controllo radici: strategie per la protezione dei manufatti interrati</a:t>
            </a:r>
            <a:endParaRPr/>
          </a:p>
        </p:txBody>
      </p:sp>
      <p:sp>
        <p:nvSpPr>
          <p:cNvPr id="103" name="Google Shape;103;p1"/>
          <p:cNvSpPr txBox="1"/>
          <p:nvPr/>
        </p:nvSpPr>
        <p:spPr>
          <a:xfrm>
            <a:off x="7877175" y="5245179"/>
            <a:ext cx="32481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/>
              <a:t>Verona 22 novembre 2022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p1"/>
          <p:cNvSpPr/>
          <p:nvPr/>
        </p:nvSpPr>
        <p:spPr>
          <a:xfrm>
            <a:off x="4455425" y="745100"/>
            <a:ext cx="3527700" cy="26004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86032"/>
              </a:buClr>
              <a:buSzPts val="4000"/>
              <a:buFont typeface="Helvetica Neue"/>
              <a:buNone/>
            </a:pPr>
            <a:r>
              <a:rPr lang="en-US"/>
              <a:t>Di cosa parliamo </a:t>
            </a:r>
            <a:endParaRPr/>
          </a:p>
        </p:txBody>
      </p:sp>
      <p:sp>
        <p:nvSpPr>
          <p:cNvPr id="110" name="Google Shape;110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457200" lvl="0" indent="-381000" algn="l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US"/>
              <a:t>Di cosa mi occupo </a:t>
            </a:r>
            <a:endParaRPr/>
          </a:p>
          <a:p>
            <a:pPr marL="457200" lvl="0" indent="-381000" algn="l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US"/>
              <a:t>Soluzioni presenti sul mercato e relative casistiche di utilizzo </a:t>
            </a:r>
            <a:endParaRPr/>
          </a:p>
          <a:p>
            <a:pPr marL="457200" lvl="0" indent="-381000" algn="l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US"/>
              <a:t>Analisi degli errori più comuni presenti a lavori eseguiti con soluzioni pratiche per evitarli </a:t>
            </a:r>
            <a:endParaRPr/>
          </a:p>
          <a:p>
            <a:pPr marL="457200" lvl="0" indent="-381000" algn="l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US"/>
              <a:t>Poligono del Giappone: perché bisogna conoscerlo e quali sono le soluzioni per combatterlo </a:t>
            </a:r>
            <a:endParaRPr/>
          </a:p>
        </p:txBody>
      </p:sp>
      <p:sp>
        <p:nvSpPr>
          <p:cNvPr id="111" name="Google Shape;111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2" name="Google Shape;112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1567205e25c_0_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86032"/>
              </a:buClr>
              <a:buSzPts val="4000"/>
              <a:buFont typeface="Helvetica Neue"/>
              <a:buNone/>
            </a:pPr>
            <a:r>
              <a:rPr lang="en-US"/>
              <a:t>Di cosa mi occupo </a:t>
            </a:r>
            <a:endParaRPr/>
          </a:p>
        </p:txBody>
      </p:sp>
      <p:sp>
        <p:nvSpPr>
          <p:cNvPr id="118" name="Google Shape;118;g1567205e25c_0_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0" indent="-393700" algn="l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SzPts val="2600"/>
              <a:buChar char="●"/>
            </a:pPr>
            <a:r>
              <a:rPr lang="en-US" sz="2600"/>
              <a:t>Mi occupo di tessuti da oltre 10 anni</a:t>
            </a:r>
            <a:endParaRPr sz="2600"/>
          </a:p>
          <a:p>
            <a:pPr marL="457200" lvl="0" indent="-393700" algn="l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SzPts val="2600"/>
              <a:buChar char="●"/>
            </a:pPr>
            <a:r>
              <a:rPr lang="en-US" sz="2600"/>
              <a:t>Sono entrato in contatto con le più importanti aziende di produzione europee </a:t>
            </a:r>
            <a:endParaRPr sz="2600"/>
          </a:p>
          <a:p>
            <a:pPr marL="457200" lvl="0" indent="-393700" algn="l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SzPts val="2600"/>
              <a:buChar char="●"/>
            </a:pPr>
            <a:r>
              <a:rPr lang="en-US" sz="2600"/>
              <a:t>Collaboro per lo sviluppo di progetti naturalistici </a:t>
            </a:r>
            <a:endParaRPr sz="2600"/>
          </a:p>
          <a:p>
            <a:pPr marL="457200" lvl="0" indent="0" algn="l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g1567205e25c_0_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0" name="Google Shape;120;g1567205e25c_0_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1915f85d34f_0_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86032"/>
              </a:buClr>
              <a:buSzPts val="4000"/>
              <a:buFont typeface="Helvetica Neue"/>
              <a:buNone/>
            </a:pPr>
            <a:r>
              <a:rPr lang="en-US"/>
              <a:t>Soluzioni presenti sul mercato </a:t>
            </a:r>
            <a:endParaRPr/>
          </a:p>
        </p:txBody>
      </p:sp>
      <p:sp>
        <p:nvSpPr>
          <p:cNvPr id="126" name="Google Shape;126;g1915f85d34f_0_0"/>
          <p:cNvSpPr txBox="1">
            <a:spLocks noGrp="1"/>
          </p:cNvSpPr>
          <p:nvPr>
            <p:ph type="body" idx="1"/>
          </p:nvPr>
        </p:nvSpPr>
        <p:spPr>
          <a:xfrm>
            <a:off x="838200" y="1391920"/>
            <a:ext cx="10515600" cy="47849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0" indent="-381000" algn="l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SzPts val="2400"/>
              <a:buChar char="●"/>
            </a:pPr>
            <a:r>
              <a:rPr lang="en-US" dirty="0" err="1"/>
              <a:t>Geosintetici</a:t>
            </a:r>
            <a:r>
              <a:rPr lang="en-US" dirty="0"/>
              <a:t> </a:t>
            </a:r>
            <a:r>
              <a:rPr lang="en-US" dirty="0" err="1"/>
              <a:t>termine</a:t>
            </a:r>
            <a:r>
              <a:rPr lang="en-US" dirty="0"/>
              <a:t> </a:t>
            </a:r>
            <a:r>
              <a:rPr lang="en-US" dirty="0" err="1"/>
              <a:t>generico</a:t>
            </a:r>
            <a:r>
              <a:rPr lang="en-US" dirty="0"/>
              <a:t> </a:t>
            </a:r>
            <a:r>
              <a:rPr lang="en-US" dirty="0" err="1"/>
              <a:t>che</a:t>
            </a:r>
            <a:r>
              <a:rPr lang="en-US" dirty="0"/>
              <a:t> </a:t>
            </a:r>
            <a:r>
              <a:rPr lang="en-US" dirty="0" err="1"/>
              <a:t>raggruppa</a:t>
            </a:r>
            <a:r>
              <a:rPr lang="en-US" dirty="0"/>
              <a:t> </a:t>
            </a:r>
            <a:r>
              <a:rPr lang="en-US" dirty="0" err="1"/>
              <a:t>una</a:t>
            </a:r>
            <a:r>
              <a:rPr lang="en-US" dirty="0"/>
              <a:t> </a:t>
            </a:r>
            <a:r>
              <a:rPr lang="en-US" dirty="0" err="1"/>
              <a:t>famiglia</a:t>
            </a:r>
            <a:r>
              <a:rPr lang="en-US" dirty="0"/>
              <a:t> di </a:t>
            </a:r>
            <a:r>
              <a:rPr lang="en-US" dirty="0" err="1"/>
              <a:t>prodotti</a:t>
            </a:r>
            <a:r>
              <a:rPr lang="en-US" dirty="0"/>
              <a:t>:</a:t>
            </a:r>
            <a:endParaRPr dirty="0"/>
          </a:p>
          <a:p>
            <a:pPr marL="914400" lvl="1" indent="-355600" algn="l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SzPts val="2000"/>
              <a:buChar char="○"/>
            </a:pPr>
            <a:r>
              <a:rPr lang="en-US" dirty="0" err="1"/>
              <a:t>Geotessili</a:t>
            </a:r>
            <a:r>
              <a:rPr lang="en-US" dirty="0"/>
              <a:t> </a:t>
            </a:r>
            <a:endParaRPr dirty="0"/>
          </a:p>
          <a:p>
            <a:pPr marL="914400" lvl="1" indent="-355600" algn="l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SzPts val="2000"/>
              <a:buChar char="○"/>
            </a:pPr>
            <a:r>
              <a:rPr lang="en-US" dirty="0" err="1"/>
              <a:t>Geostuoie</a:t>
            </a:r>
            <a:r>
              <a:rPr lang="en-US" dirty="0"/>
              <a:t> </a:t>
            </a:r>
            <a:endParaRPr dirty="0"/>
          </a:p>
          <a:p>
            <a:pPr marL="914400" lvl="1" indent="-355600" algn="l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SzPts val="2000"/>
              <a:buChar char="○"/>
            </a:pPr>
            <a:r>
              <a:rPr lang="en-US" dirty="0" err="1"/>
              <a:t>Georeti</a:t>
            </a:r>
            <a:r>
              <a:rPr lang="en-US" dirty="0"/>
              <a:t> </a:t>
            </a:r>
            <a:endParaRPr dirty="0"/>
          </a:p>
          <a:p>
            <a:pPr marL="914400" lvl="1" indent="-355600" algn="l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SzPts val="2000"/>
              <a:buChar char="○"/>
            </a:pPr>
            <a:r>
              <a:rPr lang="en-US" dirty="0"/>
              <a:t>Geomembrane </a:t>
            </a:r>
            <a:endParaRPr dirty="0"/>
          </a:p>
          <a:p>
            <a:pPr marL="914400" lvl="1" indent="-355600" algn="l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SzPts val="2000"/>
              <a:buChar char="○"/>
            </a:pPr>
            <a:r>
              <a:rPr lang="en-US" dirty="0" err="1"/>
              <a:t>Geocelle</a:t>
            </a:r>
            <a:r>
              <a:rPr lang="en-US" dirty="0"/>
              <a:t> </a:t>
            </a:r>
            <a:endParaRPr dirty="0"/>
          </a:p>
        </p:txBody>
      </p:sp>
      <p:sp>
        <p:nvSpPr>
          <p:cNvPr id="127" name="Google Shape;127;g1915f85d34f_0_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8" name="Google Shape;128;g1915f85d34f_0_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4</a:t>
            </a:fld>
            <a:endParaRPr/>
          </a:p>
        </p:txBody>
      </p:sp>
      <p:pic>
        <p:nvPicPr>
          <p:cNvPr id="129" name="Google Shape;129;g1915f85d34f_0_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99079" y="2436301"/>
            <a:ext cx="996696" cy="6309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g1915f85d34f_0_0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5292157" y="2436294"/>
            <a:ext cx="996600" cy="630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g1915f85d34f_0_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806720" y="2436301"/>
            <a:ext cx="996696" cy="6309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g1915f85d34f_0_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303222" y="2436295"/>
            <a:ext cx="996696" cy="6309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g1915f85d34f_0_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799087" y="3199188"/>
            <a:ext cx="996696" cy="6309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g1915f85d34f_0_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799075" y="5567100"/>
            <a:ext cx="996696" cy="6309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g1915f85d34f_0_0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799075" y="3962088"/>
            <a:ext cx="996696" cy="6309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g1915f85d34f_0_0"/>
          <p:cNvPicPr preferRelativeResize="0"/>
          <p:nvPr/>
        </p:nvPicPr>
        <p:blipFill rotWithShape="1">
          <a:blip r:embed="rId10">
            <a:alphaModFix/>
          </a:blip>
          <a:srcRect l="11970" t="19150" r="41524" b="51410"/>
          <a:stretch/>
        </p:blipFill>
        <p:spPr>
          <a:xfrm>
            <a:off x="3799075" y="4726500"/>
            <a:ext cx="996696" cy="6309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567205e25c_0_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86032"/>
              </a:buClr>
              <a:buSzPts val="4000"/>
              <a:buFont typeface="Helvetica Neue"/>
              <a:buNone/>
            </a:pPr>
            <a:r>
              <a:rPr lang="en-US"/>
              <a:t>Casistiche di utilizzo </a:t>
            </a:r>
            <a:endParaRPr/>
          </a:p>
        </p:txBody>
      </p:sp>
      <p:sp>
        <p:nvSpPr>
          <p:cNvPr id="142" name="Google Shape;142;g1567205e25c_0_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3" name="Google Shape;143;g1567205e25c_0_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  <p:pic>
        <p:nvPicPr>
          <p:cNvPr id="144" name="Google Shape;144;g1567205e25c_0_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38200" y="1559100"/>
            <a:ext cx="6103525" cy="3062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g1567205e25c_0_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43275" y="1559100"/>
            <a:ext cx="2371725" cy="1924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g1567205e25c_0_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057150" y="4111625"/>
            <a:ext cx="2447925" cy="1866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g1567205e25c_0_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295650" y="4121150"/>
            <a:ext cx="2466975" cy="1847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g1567205e25c_0_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8181725" y="1843225"/>
            <a:ext cx="2568713" cy="1924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15d5e12d0f4_0_0"/>
          <p:cNvSpPr txBox="1">
            <a:spLocks noGrp="1"/>
          </p:cNvSpPr>
          <p:nvPr>
            <p:ph type="title"/>
          </p:nvPr>
        </p:nvSpPr>
        <p:spPr>
          <a:xfrm>
            <a:off x="838200" y="320400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86032"/>
              </a:buClr>
              <a:buSzPts val="4000"/>
              <a:buFont typeface="Helvetica Neue"/>
              <a:buNone/>
            </a:pPr>
            <a:r>
              <a:rPr lang="en-US"/>
              <a:t>Errori più comuni </a:t>
            </a:r>
            <a:endParaRPr/>
          </a:p>
        </p:txBody>
      </p:sp>
      <p:sp>
        <p:nvSpPr>
          <p:cNvPr id="154" name="Google Shape;154;g15d5e12d0f4_0_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5" name="Google Shape;155;g15d5e12d0f4_0_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6</a:t>
            </a:fld>
            <a:endParaRPr/>
          </a:p>
        </p:txBody>
      </p:sp>
      <p:pic>
        <p:nvPicPr>
          <p:cNvPr id="156" name="Google Shape;156;g15d5e12d0f4_0_0"/>
          <p:cNvPicPr preferRelativeResize="0"/>
          <p:nvPr/>
        </p:nvPicPr>
        <p:blipFill rotWithShape="1">
          <a:blip r:embed="rId3">
            <a:alphaModFix/>
          </a:blip>
          <a:srcRect b="30216"/>
          <a:stretch/>
        </p:blipFill>
        <p:spPr>
          <a:xfrm>
            <a:off x="838200" y="1560076"/>
            <a:ext cx="3659700" cy="4548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g15d5e12d0f4_0_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311183" y="3100446"/>
            <a:ext cx="5569650" cy="3128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g15d5e12d0f4_0_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869800" y="2124375"/>
            <a:ext cx="3017550" cy="402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g15d5e12d0f4_0_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039360" y="2398738"/>
            <a:ext cx="3759200" cy="35255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g15d5e12d0f4_0_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121725" y="2347808"/>
            <a:ext cx="5276151" cy="3576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g15d5e12d0f4_0_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635575" y="820378"/>
            <a:ext cx="3912952" cy="52172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15d8e7cea8f_3_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Soluzioni per evitarli </a:t>
            </a:r>
            <a:endParaRPr/>
          </a:p>
        </p:txBody>
      </p:sp>
      <p:sp>
        <p:nvSpPr>
          <p:cNvPr id="168" name="Google Shape;168;g15d8e7cea8f_3_0"/>
          <p:cNvSpPr txBox="1">
            <a:spLocks noGrp="1"/>
          </p:cNvSpPr>
          <p:nvPr>
            <p:ph type="body" idx="1"/>
          </p:nvPr>
        </p:nvSpPr>
        <p:spPr>
          <a:xfrm>
            <a:off x="838200" y="1359525"/>
            <a:ext cx="10515600" cy="48174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g15d8e7cea8f_3_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7</a:t>
            </a:fld>
            <a:endParaRPr/>
          </a:p>
        </p:txBody>
      </p:sp>
      <p:pic>
        <p:nvPicPr>
          <p:cNvPr id="170" name="Google Shape;170;g15d8e7cea8f_3_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38207" y="1690835"/>
            <a:ext cx="2880001" cy="16171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g15d8e7cea8f_3_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35375" y="1690825"/>
            <a:ext cx="2880000" cy="38399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g15d8e7cea8f_3_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215375" y="1690588"/>
            <a:ext cx="2880360" cy="38404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g15d8e7cea8f_3_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38200" y="3308022"/>
            <a:ext cx="3331260" cy="22230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g15d8e7cea8f_3_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718199" y="2224235"/>
            <a:ext cx="1617185" cy="2880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15d5e12d0f4_0_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86032"/>
              </a:buClr>
              <a:buSzPts val="4000"/>
              <a:buFont typeface="Helvetica Neue"/>
              <a:buNone/>
            </a:pPr>
            <a:r>
              <a:rPr lang="en-US"/>
              <a:t>Poligono del Giappone </a:t>
            </a:r>
            <a:endParaRPr/>
          </a:p>
        </p:txBody>
      </p:sp>
      <p:sp>
        <p:nvSpPr>
          <p:cNvPr id="180" name="Google Shape;180;g15d5e12d0f4_0_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1" name="Google Shape;181;g15d5e12d0f4_0_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8</a:t>
            </a:fld>
            <a:endParaRPr/>
          </a:p>
        </p:txBody>
      </p:sp>
      <p:pic>
        <p:nvPicPr>
          <p:cNvPr id="182" name="Google Shape;182;g15d5e12d0f4_0_7" descr="http://www.greglongtreecare.co.uk/wpimages/wp712a3287_05_06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38203" y="1580689"/>
            <a:ext cx="2930443" cy="219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g15d5e12d0f4_0_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710403" y="1579151"/>
            <a:ext cx="2787589" cy="208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g15d5e12d0f4_0_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024524" y="1579151"/>
            <a:ext cx="2430000" cy="3240001"/>
          </a:xfrm>
          <a:prstGeom prst="rect">
            <a:avLst/>
          </a:prstGeom>
          <a:noFill/>
          <a:ln>
            <a:noFill/>
          </a:ln>
        </p:spPr>
      </p:pic>
      <p:sp>
        <p:nvSpPr>
          <p:cNvPr id="185" name="Google Shape;185;g15d5e12d0f4_0_7"/>
          <p:cNvSpPr txBox="1"/>
          <p:nvPr/>
        </p:nvSpPr>
        <p:spPr>
          <a:xfrm>
            <a:off x="1160425" y="4164775"/>
            <a:ext cx="2286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latin typeface="Helvetica Neue"/>
                <a:ea typeface="Helvetica Neue"/>
                <a:cs typeface="Helvetica Neue"/>
                <a:sym typeface="Helvetica Neue"/>
              </a:rPr>
              <a:t>Poligono del Giappone</a:t>
            </a:r>
            <a:endParaRPr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86" name="Google Shape;186;g15d5e12d0f4_0_7"/>
          <p:cNvSpPr txBox="1"/>
          <p:nvPr/>
        </p:nvSpPr>
        <p:spPr>
          <a:xfrm flipH="1">
            <a:off x="4325125" y="5136325"/>
            <a:ext cx="18288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latin typeface="Helvetica Neue"/>
                <a:ea typeface="Helvetica Neue"/>
                <a:cs typeface="Helvetica Neue"/>
                <a:sym typeface="Helvetica Neue"/>
              </a:rPr>
              <a:t>Bambusa mitis</a:t>
            </a:r>
            <a:endParaRPr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87" name="Google Shape;187;g15d5e12d0f4_0_7"/>
          <p:cNvSpPr txBox="1"/>
          <p:nvPr/>
        </p:nvSpPr>
        <p:spPr>
          <a:xfrm>
            <a:off x="7189800" y="4164775"/>
            <a:ext cx="18288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latin typeface="Helvetica Neue"/>
                <a:ea typeface="Helvetica Neue"/>
                <a:cs typeface="Helvetica Neue"/>
                <a:sym typeface="Helvetica Neue"/>
              </a:rPr>
              <a:t>Cynodon Dactylon</a:t>
            </a:r>
            <a:endParaRPr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1915f85d34f_0_16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86032"/>
              </a:buClr>
              <a:buSzPts val="4000"/>
              <a:buFont typeface="Helvetica Neue"/>
              <a:buNone/>
            </a:pPr>
            <a:r>
              <a:rPr lang="en-US"/>
              <a:t>Poligono del Giappone </a:t>
            </a:r>
            <a:endParaRPr/>
          </a:p>
        </p:txBody>
      </p:sp>
      <p:sp>
        <p:nvSpPr>
          <p:cNvPr id="193" name="Google Shape;193;g1915f85d34f_0_16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4" name="Google Shape;194;g1915f85d34f_0_16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9</a:t>
            </a:fld>
            <a:endParaRPr/>
          </a:p>
        </p:txBody>
      </p:sp>
      <p:sp>
        <p:nvSpPr>
          <p:cNvPr id="195" name="Google Shape;195;g1915f85d34f_0_162"/>
          <p:cNvSpPr txBox="1"/>
          <p:nvPr/>
        </p:nvSpPr>
        <p:spPr>
          <a:xfrm>
            <a:off x="838200" y="1690825"/>
            <a:ext cx="6855600" cy="387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latin typeface="Helvetica Neue"/>
                <a:ea typeface="Helvetica Neue"/>
                <a:cs typeface="Helvetica Neue"/>
                <a:sym typeface="Helvetica Neue"/>
              </a:rPr>
              <a:t>L’IUCN la definisce come una delle 100 piante più infestanti al mondo che si caratterizza per un portamento molto simile al Bambù ma con uno sviluppo radicale più veloce e invasivo. La pianta riesce a sviluppare il rizoma  per oltre 10 metri in lunghezza e oltre 3 metri in profondità. </a:t>
            </a:r>
            <a:endParaRPr sz="16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latin typeface="Helvetica Neue"/>
                <a:ea typeface="Helvetica Neue"/>
                <a:cs typeface="Helvetica Neue"/>
                <a:sym typeface="Helvetica Neue"/>
              </a:rPr>
              <a:t>La sua invasività è data dall’estremo vigore, dalla capacità di invadere l’ambiente eliminando la biodiversità oltre alla persistenza nel terreno dei rizomi. </a:t>
            </a:r>
            <a:endParaRPr sz="16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latin typeface="Helvetica Neue"/>
                <a:ea typeface="Helvetica Neue"/>
                <a:cs typeface="Helvetica Neue"/>
                <a:sym typeface="Helvetica Neue"/>
              </a:rPr>
              <a:t>Al taglio della parte epigea la radice rimane e si sviluppa nel terreno. In assenza di condizioni ideali il rizoma rimane quiescente per oltre 10 anni per cui se andiamo a spostare il terreno contaminato andiamo anche a spostare la pianta </a:t>
            </a:r>
            <a:endParaRPr sz="16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latin typeface="Helvetica Neue"/>
                <a:ea typeface="Helvetica Neue"/>
                <a:cs typeface="Helvetica Neue"/>
                <a:sym typeface="Helvetica Neue"/>
              </a:rPr>
              <a:t>Un problema complesso per una piante che non ha antagonisti in natura.  </a:t>
            </a:r>
            <a:endParaRPr sz="16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196" name="Google Shape;196;g1915f85d34f_0_16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91272" y="1915665"/>
            <a:ext cx="3026664" cy="30266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1915f85d34f_0_17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86032"/>
              </a:buClr>
              <a:buSzPts val="4000"/>
              <a:buFont typeface="Helvetica Neue"/>
              <a:buNone/>
            </a:pPr>
            <a:r>
              <a:rPr lang="en-US"/>
              <a:t>Aree presenza in Italia</a:t>
            </a:r>
            <a:endParaRPr/>
          </a:p>
        </p:txBody>
      </p:sp>
      <p:sp>
        <p:nvSpPr>
          <p:cNvPr id="202" name="Google Shape;202;g1915f85d34f_0_176"/>
          <p:cNvSpPr txBox="1">
            <a:spLocks noGrp="1"/>
          </p:cNvSpPr>
          <p:nvPr>
            <p:ph type="body" idx="1"/>
          </p:nvPr>
        </p:nvSpPr>
        <p:spPr>
          <a:xfrm>
            <a:off x="838200" y="1691640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9337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Char char="•"/>
            </a:pPr>
            <a:r>
              <a:rPr lang="en-US" sz="2500">
                <a:solidFill>
                  <a:srgbClr val="000000"/>
                </a:solidFill>
                <a:latin typeface="Karla"/>
                <a:ea typeface="Karla"/>
                <a:cs typeface="Karla"/>
                <a:sym typeface="Karla"/>
              </a:rPr>
              <a:t>Piemonte </a:t>
            </a:r>
            <a:endParaRPr sz="2500">
              <a:solidFill>
                <a:srgbClr val="000000"/>
              </a:solidFill>
              <a:latin typeface="Karla"/>
              <a:ea typeface="Karla"/>
              <a:cs typeface="Karla"/>
              <a:sym typeface="Karla"/>
            </a:endParaRPr>
          </a:p>
          <a:p>
            <a:pPr marL="228600" lvl="0" indent="-29337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Char char="•"/>
            </a:pPr>
            <a:r>
              <a:rPr lang="en-US" sz="2500">
                <a:solidFill>
                  <a:srgbClr val="000000"/>
                </a:solidFill>
                <a:latin typeface="Karla"/>
                <a:ea typeface="Karla"/>
                <a:cs typeface="Karla"/>
                <a:sym typeface="Karla"/>
              </a:rPr>
              <a:t>Liguria </a:t>
            </a:r>
            <a:endParaRPr sz="2500">
              <a:solidFill>
                <a:srgbClr val="000000"/>
              </a:solidFill>
              <a:latin typeface="Karla"/>
              <a:ea typeface="Karla"/>
              <a:cs typeface="Karla"/>
              <a:sym typeface="Karla"/>
            </a:endParaRPr>
          </a:p>
          <a:p>
            <a:pPr marL="228600" lvl="0" indent="-29337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Karla"/>
              <a:buChar char="•"/>
            </a:pPr>
            <a:r>
              <a:rPr lang="en-US" sz="2500">
                <a:solidFill>
                  <a:srgbClr val="000000"/>
                </a:solidFill>
                <a:latin typeface="Karla"/>
                <a:ea typeface="Karla"/>
                <a:cs typeface="Karla"/>
                <a:sym typeface="Karla"/>
              </a:rPr>
              <a:t>Lombardia </a:t>
            </a:r>
            <a:endParaRPr sz="2500">
              <a:solidFill>
                <a:srgbClr val="000000"/>
              </a:solidFill>
              <a:latin typeface="Karla"/>
              <a:ea typeface="Karla"/>
              <a:cs typeface="Karla"/>
              <a:sym typeface="Karla"/>
            </a:endParaRPr>
          </a:p>
          <a:p>
            <a:pPr marL="228600" lvl="0" indent="-29337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Char char="•"/>
            </a:pPr>
            <a:r>
              <a:rPr lang="en-US" sz="2500">
                <a:latin typeface="Karla"/>
                <a:ea typeface="Karla"/>
                <a:cs typeface="Karla"/>
                <a:sym typeface="Karla"/>
              </a:rPr>
              <a:t>Trentino Alto Adige</a:t>
            </a:r>
            <a:endParaRPr sz="2500">
              <a:latin typeface="Karla"/>
              <a:ea typeface="Karla"/>
              <a:cs typeface="Karla"/>
              <a:sym typeface="Karla"/>
            </a:endParaRPr>
          </a:p>
          <a:p>
            <a:pPr marL="228600" lvl="0" indent="-29337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Char char="•"/>
            </a:pPr>
            <a:r>
              <a:rPr lang="en-US" sz="2500">
                <a:latin typeface="Karla"/>
                <a:ea typeface="Karla"/>
                <a:cs typeface="Karla"/>
                <a:sym typeface="Karla"/>
              </a:rPr>
              <a:t>Veneto </a:t>
            </a:r>
            <a:endParaRPr sz="2500">
              <a:latin typeface="Karla"/>
              <a:ea typeface="Karla"/>
              <a:cs typeface="Karla"/>
              <a:sym typeface="Karla"/>
            </a:endParaRPr>
          </a:p>
          <a:p>
            <a:pPr marL="228600" lvl="0" indent="-29337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Char char="•"/>
            </a:pPr>
            <a:r>
              <a:rPr lang="en-US" sz="2500">
                <a:latin typeface="Karla"/>
                <a:ea typeface="Karla"/>
                <a:cs typeface="Karla"/>
                <a:sym typeface="Karla"/>
              </a:rPr>
              <a:t>Friuli</a:t>
            </a:r>
            <a:endParaRPr sz="2500">
              <a:latin typeface="Karla"/>
              <a:ea typeface="Karla"/>
              <a:cs typeface="Karla"/>
              <a:sym typeface="Karla"/>
            </a:endParaRPr>
          </a:p>
          <a:p>
            <a:pPr marL="228600" lvl="0" indent="-29337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Char char="•"/>
            </a:pPr>
            <a:r>
              <a:rPr lang="en-US" sz="2500">
                <a:latin typeface="Karla"/>
                <a:ea typeface="Karla"/>
                <a:cs typeface="Karla"/>
                <a:sym typeface="Karla"/>
              </a:rPr>
              <a:t>Emilia Romagna </a:t>
            </a:r>
            <a:endParaRPr sz="2500">
              <a:latin typeface="Karla"/>
              <a:ea typeface="Karla"/>
              <a:cs typeface="Karla"/>
              <a:sym typeface="Karla"/>
            </a:endParaRPr>
          </a:p>
          <a:p>
            <a:pPr marL="228600" lvl="0" indent="-29337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Char char="•"/>
            </a:pPr>
            <a:r>
              <a:rPr lang="en-US" sz="2500">
                <a:latin typeface="Karla"/>
                <a:ea typeface="Karla"/>
                <a:cs typeface="Karla"/>
                <a:sym typeface="Karla"/>
              </a:rPr>
              <a:t>Toscana </a:t>
            </a:r>
            <a:endParaRPr sz="2500">
              <a:latin typeface="Karla"/>
              <a:ea typeface="Karla"/>
              <a:cs typeface="Karla"/>
              <a:sym typeface="Karla"/>
            </a:endParaRPr>
          </a:p>
          <a:p>
            <a:pPr marL="228600" lvl="0" indent="-29337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Char char="•"/>
            </a:pPr>
            <a:r>
              <a:rPr lang="en-US" sz="2500">
                <a:latin typeface="Karla"/>
                <a:ea typeface="Karla"/>
                <a:cs typeface="Karla"/>
                <a:sym typeface="Karla"/>
              </a:rPr>
              <a:t>Lazio </a:t>
            </a:r>
            <a:endParaRPr sz="25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" name="Google Shape;203;g1915f85d34f_0_17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4" name="Google Shape;204;g1915f85d34f_0_17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10</a:t>
            </a:fld>
            <a:endParaRPr/>
          </a:p>
        </p:txBody>
      </p:sp>
      <p:pic>
        <p:nvPicPr>
          <p:cNvPr id="205" name="Google Shape;205;g1915f85d34f_0_17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91272" y="1691640"/>
            <a:ext cx="3026664" cy="33109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191c9c9e931_0_14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Immagini dal territorio </a:t>
            </a:r>
            <a:endParaRPr/>
          </a:p>
        </p:txBody>
      </p:sp>
      <p:sp>
        <p:nvSpPr>
          <p:cNvPr id="212" name="Google Shape;212;g191c9c9e931_0_1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11</a:t>
            </a:fld>
            <a:endParaRPr/>
          </a:p>
        </p:txBody>
      </p:sp>
      <p:pic>
        <p:nvPicPr>
          <p:cNvPr id="213" name="Google Shape;213;g191c9c9e931_0_141"/>
          <p:cNvPicPr preferRelativeResize="0"/>
          <p:nvPr/>
        </p:nvPicPr>
        <p:blipFill rotWithShape="1">
          <a:blip r:embed="rId3">
            <a:alphaModFix/>
          </a:blip>
          <a:srcRect b="6296"/>
          <a:stretch/>
        </p:blipFill>
        <p:spPr>
          <a:xfrm>
            <a:off x="2281800" y="1794025"/>
            <a:ext cx="7628401" cy="44591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1915f85d34f_0_28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Cosa succede in Europa</a:t>
            </a:r>
            <a:endParaRPr/>
          </a:p>
        </p:txBody>
      </p:sp>
      <p:sp>
        <p:nvSpPr>
          <p:cNvPr id="220" name="Google Shape;220;g1915f85d34f_0_28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0" lvl="0" indent="0" algn="just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/>
              <a:t>In Inghilterra, ci sono guai legali nel caso di vendita di un immobile senza dichiarare l’eventuale presenza della pianta.</a:t>
            </a:r>
            <a:endParaRPr/>
          </a:p>
          <a:p>
            <a:pPr marL="0" lvl="0" indent="0" algn="just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/>
              <a:t>In diversi paesi del nord Europa sono nate figure professionali specializzata all’individuazione ed eradicazione di questa pianta. </a:t>
            </a:r>
            <a:endParaRPr/>
          </a:p>
          <a:p>
            <a:pPr marL="0" lvl="0" indent="0" algn="just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just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/>
              <a:t>In caso di nuove realizzazioni immobiliari capita anche di dover proteggere preventivamente l’appezzamento da invasioni di questa pianta. </a:t>
            </a:r>
            <a:endParaRPr/>
          </a:p>
          <a:p>
            <a:pPr marL="0" lvl="0" indent="0" algn="just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just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/>
              <a:t>Si stanno studiando anche soluzioni di controllo con insetti o funghi e anche micro onde.</a:t>
            </a:r>
            <a:endParaRPr/>
          </a:p>
          <a:p>
            <a:pPr marL="0" lvl="0" indent="0" algn="just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/>
              <a:t>   </a:t>
            </a:r>
            <a:endParaRPr/>
          </a:p>
        </p:txBody>
      </p:sp>
      <p:sp>
        <p:nvSpPr>
          <p:cNvPr id="221" name="Google Shape;221;g1915f85d34f_0_28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12</a:t>
            </a:fld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191c9c9e931_0_3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Danni </a:t>
            </a:r>
            <a:endParaRPr/>
          </a:p>
        </p:txBody>
      </p:sp>
      <p:sp>
        <p:nvSpPr>
          <p:cNvPr id="228" name="Google Shape;228;g191c9c9e931_0_3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13</a:t>
            </a:fld>
            <a:endParaRPr/>
          </a:p>
        </p:txBody>
      </p:sp>
      <p:pic>
        <p:nvPicPr>
          <p:cNvPr id="229" name="Google Shape;229;g191c9c9e931_0_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99999" y="1825625"/>
            <a:ext cx="5438995" cy="4351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0" name="Google Shape;230;g191c9c9e931_0_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655461" y="1825625"/>
            <a:ext cx="4726815" cy="435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g1915f85d34f_0_38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Soluzioni tentate </a:t>
            </a:r>
            <a:endParaRPr/>
          </a:p>
        </p:txBody>
      </p:sp>
      <p:sp>
        <p:nvSpPr>
          <p:cNvPr id="237" name="Google Shape;237;g1915f85d34f_0_38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6714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935"/>
              <a:buNone/>
            </a:pPr>
            <a:r>
              <a:rPr lang="en-US" sz="2640"/>
              <a:t>Negli anni si è provato di tutto e di più. Tra le più frequenti troviamo:</a:t>
            </a:r>
            <a:endParaRPr sz="264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935"/>
              <a:buNone/>
            </a:pPr>
            <a:endParaRPr sz="2040"/>
          </a:p>
        </p:txBody>
      </p:sp>
      <p:sp>
        <p:nvSpPr>
          <p:cNvPr id="238" name="Google Shape;238;g1915f85d34f_0_38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14</a:t>
            </a:fld>
            <a:endParaRPr/>
          </a:p>
        </p:txBody>
      </p:sp>
      <p:sp>
        <p:nvSpPr>
          <p:cNvPr id="239" name="Google Shape;239;g1915f85d34f_0_388"/>
          <p:cNvSpPr txBox="1"/>
          <p:nvPr/>
        </p:nvSpPr>
        <p:spPr>
          <a:xfrm>
            <a:off x="838200" y="3578200"/>
            <a:ext cx="6009900" cy="95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810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Char char="•"/>
            </a:pPr>
            <a:r>
              <a:rPr lang="en-US" sz="24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Sfalcio con tentativo di indebolimento </a:t>
            </a:r>
            <a:endParaRPr sz="24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40" name="Google Shape;240;g1915f85d34f_0_388"/>
          <p:cNvSpPr txBox="1"/>
          <p:nvPr/>
        </p:nvSpPr>
        <p:spPr>
          <a:xfrm>
            <a:off x="838200" y="2268425"/>
            <a:ext cx="6887100" cy="95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810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Char char="•"/>
            </a:pPr>
            <a:r>
              <a:rPr lang="en-US" sz="24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Eradicazione dei germogli </a:t>
            </a:r>
            <a:endParaRPr sz="24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41" name="Google Shape;241;g1915f85d34f_0_388"/>
          <p:cNvSpPr txBox="1"/>
          <p:nvPr/>
        </p:nvSpPr>
        <p:spPr>
          <a:xfrm>
            <a:off x="838200" y="4913225"/>
            <a:ext cx="5161800" cy="95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810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Char char="•"/>
            </a:pPr>
            <a:r>
              <a:rPr lang="en-US" sz="24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Introduzione di animali erbivori </a:t>
            </a:r>
            <a:endParaRPr sz="24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42" name="Google Shape;242;g1915f85d34f_0_388"/>
          <p:cNvSpPr txBox="1"/>
          <p:nvPr/>
        </p:nvSpPr>
        <p:spPr>
          <a:xfrm>
            <a:off x="838200" y="4213975"/>
            <a:ext cx="27432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810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Char char="•"/>
            </a:pPr>
            <a:r>
              <a:rPr lang="en-US" sz="24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Pacciamatura </a:t>
            </a:r>
            <a:endParaRPr sz="2400"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43" name="Google Shape;243;g1915f85d34f_0_388"/>
          <p:cNvSpPr txBox="1"/>
          <p:nvPr/>
        </p:nvSpPr>
        <p:spPr>
          <a:xfrm>
            <a:off x="838200" y="2923325"/>
            <a:ext cx="4711500" cy="95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810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Char char="•"/>
            </a:pPr>
            <a:r>
              <a:rPr lang="en-US" sz="24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Rimozione dei rizomi </a:t>
            </a:r>
            <a:endParaRPr sz="24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44" name="Google Shape;244;g1915f85d34f_0_388"/>
          <p:cNvSpPr txBox="1"/>
          <p:nvPr/>
        </p:nvSpPr>
        <p:spPr>
          <a:xfrm rot="-1690088">
            <a:off x="2446064" y="2952311"/>
            <a:ext cx="7294404" cy="1650332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CCCC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3000" b="1" dirty="0" err="1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Tutto</a:t>
            </a:r>
            <a:r>
              <a:rPr lang="en-US" sz="3000" b="1" dirty="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3000" b="1" dirty="0" err="1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questo</a:t>
            </a:r>
            <a:r>
              <a:rPr lang="en-US" sz="3000" b="1" dirty="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NON è SERVITO A NULLA !</a:t>
            </a:r>
            <a:endParaRPr sz="3000" b="1" dirty="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g1915f85d34f_0_49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0" name="Google Shape;250;g1915f85d34f_0_493"/>
          <p:cNvSpPr txBox="1">
            <a:spLocks noGrp="1"/>
          </p:cNvSpPr>
          <p:nvPr>
            <p:ph type="sldNum" idx="12"/>
          </p:nvPr>
        </p:nvSpPr>
        <p:spPr>
          <a:xfrm>
            <a:off x="11381736" y="6333134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15</a:t>
            </a:fld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51" name="Google Shape;251;g1915f85d34f_0_493"/>
          <p:cNvSpPr/>
          <p:nvPr/>
        </p:nvSpPr>
        <p:spPr>
          <a:xfrm>
            <a:off x="2471699" y="1991350"/>
            <a:ext cx="7248600" cy="144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800"/>
              <a:buFont typeface="Arial"/>
              <a:buNone/>
            </a:pPr>
            <a:r>
              <a:rPr lang="en-US" sz="88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E </a:t>
            </a:r>
            <a:r>
              <a:rPr lang="en-US" sz="8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quindi cosa funziona?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25BA9B3-27FD-555D-122A-FAC8B01ED8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Pratiche ricorrenti 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74BF0A74-7F65-53B6-E71A-6472DB3994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250000"/>
              </a:lnSpc>
            </a:pPr>
            <a:r>
              <a:rPr lang="it-IT" dirty="0"/>
              <a:t>Trattamenti chimici , ove possibile </a:t>
            </a:r>
          </a:p>
          <a:p>
            <a:pPr>
              <a:lnSpc>
                <a:spcPct val="250000"/>
              </a:lnSpc>
            </a:pPr>
            <a:r>
              <a:rPr lang="it-IT" dirty="0"/>
              <a:t>Scavi </a:t>
            </a:r>
          </a:p>
          <a:p>
            <a:pPr>
              <a:lnSpc>
                <a:spcPct val="250000"/>
              </a:lnSpc>
            </a:pPr>
            <a:r>
              <a:rPr lang="it-IT" dirty="0"/>
              <a:t>Pacciamatura </a:t>
            </a:r>
          </a:p>
          <a:p>
            <a:pPr>
              <a:lnSpc>
                <a:spcPct val="250000"/>
              </a:lnSpc>
            </a:pPr>
            <a:r>
              <a:rPr lang="it-IT" dirty="0"/>
              <a:t>Soluzioni più impattanti</a:t>
            </a:r>
          </a:p>
        </p:txBody>
      </p:sp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F500F0D8-001C-A61A-5EA2-AE15C9CCC97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12939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g1915f85d34f_0_598"/>
          <p:cNvSpPr txBox="1">
            <a:spLocks noGrp="1"/>
          </p:cNvSpPr>
          <p:nvPr>
            <p:ph type="title"/>
          </p:nvPr>
        </p:nvSpPr>
        <p:spPr>
          <a:xfrm>
            <a:off x="972600" y="1758200"/>
            <a:ext cx="10251300" cy="713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Test completati e in corso</a:t>
            </a:r>
            <a:endParaRPr/>
          </a:p>
        </p:txBody>
      </p:sp>
      <p:sp>
        <p:nvSpPr>
          <p:cNvPr id="258" name="Google Shape;258;g1915f85d34f_0_598"/>
          <p:cNvSpPr txBox="1">
            <a:spLocks noGrp="1"/>
          </p:cNvSpPr>
          <p:nvPr>
            <p:ph type="sldNum" idx="12"/>
          </p:nvPr>
        </p:nvSpPr>
        <p:spPr>
          <a:xfrm>
            <a:off x="11381736" y="6333134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17</a:t>
            </a:fld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259" name="Google Shape;259;g1915f85d34f_0_59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06098" y="2471890"/>
            <a:ext cx="8584303" cy="39776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g1915f85d34f_0_703"/>
          <p:cNvSpPr txBox="1">
            <a:spLocks noGrp="1"/>
          </p:cNvSpPr>
          <p:nvPr>
            <p:ph type="title"/>
          </p:nvPr>
        </p:nvSpPr>
        <p:spPr>
          <a:xfrm>
            <a:off x="972600" y="1758200"/>
            <a:ext cx="10251300" cy="71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86032"/>
              </a:buClr>
              <a:buSzPts val="4000"/>
              <a:buFont typeface="Helvetica Neue"/>
              <a:buNone/>
            </a:pPr>
            <a:r>
              <a:rPr lang="en-US"/>
              <a:t>Test Completati e in corso </a:t>
            </a:r>
            <a:endParaRPr/>
          </a:p>
        </p:txBody>
      </p:sp>
      <p:sp>
        <p:nvSpPr>
          <p:cNvPr id="265" name="Google Shape;265;g1915f85d34f_0_70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6" name="Google Shape;266;g1915f85d34f_0_703"/>
          <p:cNvSpPr txBox="1">
            <a:spLocks noGrp="1"/>
          </p:cNvSpPr>
          <p:nvPr>
            <p:ph type="sldNum" idx="12"/>
          </p:nvPr>
        </p:nvSpPr>
        <p:spPr>
          <a:xfrm>
            <a:off x="11381736" y="6333134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18</a:t>
            </a:fld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267" name="Google Shape;267;g1915f85d34f_0_70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1248" y="2528599"/>
            <a:ext cx="1051750" cy="697042"/>
          </a:xfrm>
          <a:prstGeom prst="rect">
            <a:avLst/>
          </a:prstGeom>
          <a:noFill/>
          <a:ln>
            <a:noFill/>
          </a:ln>
        </p:spPr>
      </p:pic>
      <p:sp>
        <p:nvSpPr>
          <p:cNvPr id="268" name="Google Shape;268;g1915f85d34f_0_703"/>
          <p:cNvSpPr txBox="1"/>
          <p:nvPr/>
        </p:nvSpPr>
        <p:spPr>
          <a:xfrm>
            <a:off x="2160938" y="2526792"/>
            <a:ext cx="4114800" cy="8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US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Voies Navigables de France (canals, rivers…)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US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 tests pending, embankments mainly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US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Solution for ‘fixation’ on slopes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9" name="Google Shape;269;g1915f85d34f_0_70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41248" y="3511997"/>
            <a:ext cx="1351373" cy="514561"/>
          </a:xfrm>
          <a:prstGeom prst="rect">
            <a:avLst/>
          </a:prstGeom>
          <a:noFill/>
          <a:ln>
            <a:noFill/>
          </a:ln>
        </p:spPr>
      </p:pic>
      <p:sp>
        <p:nvSpPr>
          <p:cNvPr id="270" name="Google Shape;270;g1915f85d34f_0_703"/>
          <p:cNvSpPr txBox="1"/>
          <p:nvPr/>
        </p:nvSpPr>
        <p:spPr>
          <a:xfrm>
            <a:off x="2160950" y="3508248"/>
            <a:ext cx="4114800" cy="8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US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Office National des Forêts (F):  management of forests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US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2 tests pending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1" name="Google Shape;271;g1915f85d34f_0_70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41248" y="4499383"/>
            <a:ext cx="1042636" cy="55172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" name="Google Shape;272;g1915f85d34f_0_70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788047" y="4360901"/>
            <a:ext cx="854941" cy="828693"/>
          </a:xfrm>
          <a:prstGeom prst="rect">
            <a:avLst/>
          </a:prstGeom>
          <a:noFill/>
          <a:ln>
            <a:noFill/>
          </a:ln>
        </p:spPr>
      </p:pic>
      <p:sp>
        <p:nvSpPr>
          <p:cNvPr id="273" name="Google Shape;273;g1915f85d34f_0_703"/>
          <p:cNvSpPr txBox="1"/>
          <p:nvPr/>
        </p:nvSpPr>
        <p:spPr>
          <a:xfrm>
            <a:off x="2805099" y="4501896"/>
            <a:ext cx="3738600" cy="8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US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SNCF – Railroad company (F)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US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9 test fields installed in conjunction with IRSTEA scientific institute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4" name="Google Shape;274;g1915f85d34f_0_70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38200" y="5053304"/>
            <a:ext cx="1762775" cy="1320379"/>
          </a:xfrm>
          <a:prstGeom prst="rect">
            <a:avLst/>
          </a:prstGeom>
          <a:noFill/>
          <a:ln>
            <a:noFill/>
          </a:ln>
        </p:spPr>
      </p:pic>
      <p:sp>
        <p:nvSpPr>
          <p:cNvPr id="275" name="Google Shape;275;g1915f85d34f_0_703"/>
          <p:cNvSpPr txBox="1"/>
          <p:nvPr/>
        </p:nvSpPr>
        <p:spPr>
          <a:xfrm>
            <a:off x="2449275" y="5344775"/>
            <a:ext cx="38265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US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Belgian Railroad Infrastructure company</a:t>
            </a:r>
            <a:endParaRPr sz="1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US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 tests pending in 2018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6" name="Google Shape;276;g1915f85d34f_0_70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543675" y="2526792"/>
            <a:ext cx="1186100" cy="536231"/>
          </a:xfrm>
          <a:prstGeom prst="rect">
            <a:avLst/>
          </a:prstGeom>
          <a:noFill/>
          <a:ln>
            <a:noFill/>
          </a:ln>
        </p:spPr>
      </p:pic>
      <p:sp>
        <p:nvSpPr>
          <p:cNvPr id="277" name="Google Shape;277;g1915f85d34f_0_703"/>
          <p:cNvSpPr txBox="1"/>
          <p:nvPr/>
        </p:nvSpPr>
        <p:spPr>
          <a:xfrm>
            <a:off x="7840325" y="2526792"/>
            <a:ext cx="3951600" cy="8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US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Flemisch Land Management organisation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US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Test to be considered pending installation cost indication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8" name="Google Shape;278;g1915f85d34f_0_70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6543675" y="3508248"/>
            <a:ext cx="1335809" cy="519481"/>
          </a:xfrm>
          <a:prstGeom prst="rect">
            <a:avLst/>
          </a:prstGeom>
          <a:noFill/>
          <a:ln>
            <a:noFill/>
          </a:ln>
        </p:spPr>
      </p:pic>
      <p:sp>
        <p:nvSpPr>
          <p:cNvPr id="279" name="Google Shape;279;g1915f85d34f_0_703"/>
          <p:cNvSpPr txBox="1"/>
          <p:nvPr/>
        </p:nvSpPr>
        <p:spPr>
          <a:xfrm>
            <a:off x="7836399" y="3508250"/>
            <a:ext cx="3951600" cy="8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US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Flemisch Agency for Roads and Traffic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US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Consider test, possibly in conjunction with VLM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0" name="Google Shape;280;g1915f85d34f_0_70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6543675" y="4364736"/>
            <a:ext cx="1760517" cy="928687"/>
          </a:xfrm>
          <a:prstGeom prst="rect">
            <a:avLst/>
          </a:prstGeom>
          <a:noFill/>
          <a:ln>
            <a:noFill/>
          </a:ln>
        </p:spPr>
      </p:pic>
      <p:sp>
        <p:nvSpPr>
          <p:cNvPr id="281" name="Google Shape;281;g1915f85d34f_0_703"/>
          <p:cNvSpPr txBox="1"/>
          <p:nvPr/>
        </p:nvSpPr>
        <p:spPr>
          <a:xfrm>
            <a:off x="8304200" y="4501900"/>
            <a:ext cx="3487800" cy="8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US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Flemisch Agency for Rivers and Canals</a:t>
            </a:r>
            <a:endParaRPr sz="1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US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Appointment in November</a:t>
            </a:r>
            <a:endParaRPr sz="1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g1915f85d34f_0_725"/>
          <p:cNvSpPr txBox="1">
            <a:spLocks noGrp="1"/>
          </p:cNvSpPr>
          <p:nvPr>
            <p:ph type="title"/>
          </p:nvPr>
        </p:nvSpPr>
        <p:spPr>
          <a:xfrm>
            <a:off x="972600" y="1758200"/>
            <a:ext cx="10251300" cy="71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86032"/>
              </a:buClr>
              <a:buSzPct val="102564"/>
              <a:buFont typeface="Helvetica Neue"/>
              <a:buNone/>
            </a:pPr>
            <a:r>
              <a:rPr lang="en-US" sz="3900"/>
              <a:t>Plantex® Platinium – SNCF/Irstea test update</a:t>
            </a:r>
            <a:endParaRPr sz="3900"/>
          </a:p>
        </p:txBody>
      </p:sp>
      <p:sp>
        <p:nvSpPr>
          <p:cNvPr id="287" name="Google Shape;287;g1915f85d34f_0_7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8" name="Google Shape;288;g1915f85d34f_0_725"/>
          <p:cNvSpPr txBox="1">
            <a:spLocks noGrp="1"/>
          </p:cNvSpPr>
          <p:nvPr>
            <p:ph type="sldNum" idx="12"/>
          </p:nvPr>
        </p:nvSpPr>
        <p:spPr>
          <a:xfrm>
            <a:off x="11381736" y="6333134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19</a:t>
            </a:fld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289" name="Google Shape;289;g1915f85d34f_0_7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91462" y="3562143"/>
            <a:ext cx="1040815" cy="1848844"/>
          </a:xfrm>
          <a:prstGeom prst="rect">
            <a:avLst/>
          </a:prstGeom>
          <a:solidFill>
            <a:srgbClr val="ECECEC"/>
          </a:solidFill>
          <a:ln w="8890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290" name="Google Shape;290;g1915f85d34f_0_72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857682" y="2413304"/>
            <a:ext cx="2863962" cy="1328092"/>
          </a:xfrm>
          <a:prstGeom prst="rect">
            <a:avLst/>
          </a:prstGeom>
          <a:solidFill>
            <a:srgbClr val="ECECEC"/>
          </a:solidFill>
          <a:ln w="8890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291" name="Google Shape;291;g1915f85d34f_0_72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844609" y="2471889"/>
            <a:ext cx="1071037" cy="1269504"/>
          </a:xfrm>
          <a:prstGeom prst="rect">
            <a:avLst/>
          </a:prstGeom>
          <a:solidFill>
            <a:srgbClr val="ECECEC"/>
          </a:solidFill>
          <a:ln w="8890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292" name="Google Shape;292;g1915f85d34f_0_72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195645" y="3691151"/>
            <a:ext cx="2181628" cy="1485185"/>
          </a:xfrm>
          <a:prstGeom prst="rect">
            <a:avLst/>
          </a:prstGeom>
          <a:solidFill>
            <a:srgbClr val="ECECEC"/>
          </a:solidFill>
          <a:ln w="8890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293" name="Google Shape;293;g1915f85d34f_0_72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923925" y="3595843"/>
            <a:ext cx="2363014" cy="1289045"/>
          </a:xfrm>
          <a:prstGeom prst="rect">
            <a:avLst/>
          </a:prstGeom>
          <a:solidFill>
            <a:srgbClr val="ECECEC"/>
          </a:solidFill>
          <a:ln w="8890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294" name="Google Shape;294;g1915f85d34f_0_72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704750" y="4188020"/>
            <a:ext cx="2016899" cy="1100229"/>
          </a:xfrm>
          <a:prstGeom prst="rect">
            <a:avLst/>
          </a:prstGeom>
          <a:solidFill>
            <a:srgbClr val="ECECEC"/>
          </a:solidFill>
          <a:ln w="8890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295" name="Google Shape;295;g1915f85d34f_0_725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5261920" y="5210025"/>
            <a:ext cx="1862106" cy="1015800"/>
          </a:xfrm>
          <a:prstGeom prst="rect">
            <a:avLst/>
          </a:prstGeom>
          <a:solidFill>
            <a:srgbClr val="ECECEC"/>
          </a:solidFill>
          <a:ln w="8890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296" name="Google Shape;296;g1915f85d34f_0_725"/>
          <p:cNvSpPr txBox="1"/>
          <p:nvPr/>
        </p:nvSpPr>
        <p:spPr>
          <a:xfrm>
            <a:off x="583051" y="2487375"/>
            <a:ext cx="4990800" cy="10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SNCF project :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US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9 test fields installed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US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Different configurations </a:t>
            </a:r>
            <a:br>
              <a:rPr lang="en-US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monitored by </a:t>
            </a:r>
            <a:r>
              <a:rPr lang="en-US"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IRSTEA</a:t>
            </a:r>
            <a:r>
              <a:rPr lang="en-US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institute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7" name="Google Shape;297;g1915f85d34f_0_725"/>
          <p:cNvSpPr txBox="1"/>
          <p:nvPr/>
        </p:nvSpPr>
        <p:spPr>
          <a:xfrm>
            <a:off x="914400" y="4974579"/>
            <a:ext cx="27144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13/09/2017: no regrowth or </a:t>
            </a:r>
            <a:br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penetration of JKW.  Plants continue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grow outside of the covered zone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8" name="Google Shape;298;g1915f85d34f_0_725"/>
          <p:cNvSpPr txBox="1"/>
          <p:nvPr/>
        </p:nvSpPr>
        <p:spPr>
          <a:xfrm>
            <a:off x="2957905" y="5482151"/>
            <a:ext cx="2307900" cy="101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Some JKW passes the metal border joint between the concrete and Plantex® Platinium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-&gt; fixation issue to be countered by maintenance work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9" name="Google Shape;299;g1915f85d34f_0_725"/>
          <p:cNvSpPr txBox="1"/>
          <p:nvPr/>
        </p:nvSpPr>
        <p:spPr>
          <a:xfrm>
            <a:off x="4874607" y="3042398"/>
            <a:ext cx="2016900" cy="2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Installation on 22/06/2017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0" name="Google Shape;300;g1915f85d34f_0_725"/>
          <p:cNvSpPr txBox="1"/>
          <p:nvPr/>
        </p:nvSpPr>
        <p:spPr>
          <a:xfrm>
            <a:off x="7307822" y="5465301"/>
            <a:ext cx="2948400" cy="8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13/09/2017: no regrowth or </a:t>
            </a:r>
            <a:br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penetration of JKW.  Clear </a:t>
            </a:r>
            <a:br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delimitation where Plantex®RootBarrier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was installed for lateral protection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g1915f85d34f_0_745"/>
          <p:cNvSpPr txBox="1">
            <a:spLocks noGrp="1"/>
          </p:cNvSpPr>
          <p:nvPr>
            <p:ph type="title"/>
          </p:nvPr>
        </p:nvSpPr>
        <p:spPr>
          <a:xfrm>
            <a:off x="972600" y="1758200"/>
            <a:ext cx="10251300" cy="71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86032"/>
              </a:buClr>
              <a:buSzPts val="4000"/>
              <a:buFont typeface="Helvetica Neue"/>
              <a:buNone/>
            </a:pPr>
            <a:r>
              <a:rPr lang="en-US"/>
              <a:t>Test in campo </a:t>
            </a:r>
            <a:endParaRPr/>
          </a:p>
        </p:txBody>
      </p:sp>
      <p:sp>
        <p:nvSpPr>
          <p:cNvPr id="306" name="Google Shape;306;g1915f85d34f_0_74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07" name="Google Shape;307;g1915f85d34f_0_745"/>
          <p:cNvSpPr txBox="1">
            <a:spLocks noGrp="1"/>
          </p:cNvSpPr>
          <p:nvPr>
            <p:ph type="sldNum" idx="12"/>
          </p:nvPr>
        </p:nvSpPr>
        <p:spPr>
          <a:xfrm>
            <a:off x="11381736" y="6333134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20</a:t>
            </a:fld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308" name="Google Shape;308;g1915f85d34f_0_7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16900" y="1877002"/>
            <a:ext cx="6530750" cy="36735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g1915f85d34f_0_759"/>
          <p:cNvSpPr txBox="1">
            <a:spLocks noGrp="1"/>
          </p:cNvSpPr>
          <p:nvPr>
            <p:ph type="title"/>
          </p:nvPr>
        </p:nvSpPr>
        <p:spPr>
          <a:xfrm>
            <a:off x="972600" y="1758200"/>
            <a:ext cx="10251300" cy="71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86032"/>
              </a:buClr>
              <a:buSzPts val="4000"/>
              <a:buFont typeface="Helvetica Neue"/>
              <a:buNone/>
            </a:pPr>
            <a:r>
              <a:rPr lang="en-US"/>
              <a:t>Progetto Annemasse</a:t>
            </a:r>
            <a:endParaRPr/>
          </a:p>
        </p:txBody>
      </p:sp>
      <p:sp>
        <p:nvSpPr>
          <p:cNvPr id="314" name="Google Shape;314;g1915f85d34f_0_75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5" name="Google Shape;315;g1915f85d34f_0_759"/>
          <p:cNvSpPr txBox="1">
            <a:spLocks noGrp="1"/>
          </p:cNvSpPr>
          <p:nvPr>
            <p:ph type="sldNum" idx="12"/>
          </p:nvPr>
        </p:nvSpPr>
        <p:spPr>
          <a:xfrm>
            <a:off x="11381736" y="6333134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21</a:t>
            </a:fld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316" name="Google Shape;316;g1915f85d34f_0_75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28375" y="1885112"/>
            <a:ext cx="5495525" cy="3819504"/>
          </a:xfrm>
          <a:prstGeom prst="rect">
            <a:avLst/>
          </a:prstGeom>
          <a:solidFill>
            <a:srgbClr val="ECECEC"/>
          </a:solidFill>
          <a:ln>
            <a:noFill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317" name="Google Shape;317;g1915f85d34f_0_759"/>
          <p:cNvSpPr txBox="1"/>
          <p:nvPr/>
        </p:nvSpPr>
        <p:spPr>
          <a:xfrm>
            <a:off x="1492500" y="3344300"/>
            <a:ext cx="3524100" cy="163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Installazione 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giugno 2014,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61 rue du Vernand in Annemasse, vicino a Geneva;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175" marR="0" lvl="0" indent="98425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1915f85d34f_0_768"/>
          <p:cNvSpPr txBox="1">
            <a:spLocks noGrp="1"/>
          </p:cNvSpPr>
          <p:nvPr>
            <p:ph type="title"/>
          </p:nvPr>
        </p:nvSpPr>
        <p:spPr>
          <a:xfrm>
            <a:off x="972600" y="1758200"/>
            <a:ext cx="10251300" cy="71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86032"/>
              </a:buClr>
              <a:buSzPts val="4000"/>
              <a:buFont typeface="Helvetica Neue"/>
              <a:buNone/>
            </a:pPr>
            <a:r>
              <a:rPr lang="en-US"/>
              <a:t>Installazione livello terreno - June 2014</a:t>
            </a:r>
            <a:endParaRPr/>
          </a:p>
        </p:txBody>
      </p:sp>
      <p:sp>
        <p:nvSpPr>
          <p:cNvPr id="323" name="Google Shape;323;g1915f85d34f_0_76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4" name="Google Shape;324;g1915f85d34f_0_768"/>
          <p:cNvSpPr txBox="1">
            <a:spLocks noGrp="1"/>
          </p:cNvSpPr>
          <p:nvPr>
            <p:ph type="sldNum" idx="12"/>
          </p:nvPr>
        </p:nvSpPr>
        <p:spPr>
          <a:xfrm>
            <a:off x="11381736" y="6333134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22</a:t>
            </a:fld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325" name="Google Shape;325;g1915f85d34f_0_76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28141" y="2574842"/>
            <a:ext cx="2843845" cy="2122870"/>
          </a:xfrm>
          <a:prstGeom prst="rect">
            <a:avLst/>
          </a:prstGeom>
          <a:solidFill>
            <a:srgbClr val="ECECEC"/>
          </a:solidFill>
          <a:ln>
            <a:noFill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326" name="Google Shape;326;g1915f85d34f_0_76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26258" y="4182331"/>
            <a:ext cx="2880000" cy="1865915"/>
          </a:xfrm>
          <a:prstGeom prst="rect">
            <a:avLst/>
          </a:prstGeom>
          <a:solidFill>
            <a:srgbClr val="ECECEC"/>
          </a:solidFill>
          <a:ln>
            <a:noFill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327" name="Google Shape;327;g1915f85d34f_0_76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282947" y="2877540"/>
            <a:ext cx="2295275" cy="3073171"/>
          </a:xfrm>
          <a:prstGeom prst="rect">
            <a:avLst/>
          </a:prstGeom>
          <a:solidFill>
            <a:srgbClr val="ECECEC"/>
          </a:solidFill>
          <a:ln>
            <a:noFill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328" name="Google Shape;328;g1915f85d34f_0_768"/>
          <p:cNvSpPr txBox="1"/>
          <p:nvPr/>
        </p:nvSpPr>
        <p:spPr>
          <a:xfrm>
            <a:off x="762655" y="3768178"/>
            <a:ext cx="3007200" cy="2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Plantex® 240g covered with 20cm of new soil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1915f85d34f_0_779"/>
          <p:cNvSpPr txBox="1">
            <a:spLocks noGrp="1"/>
          </p:cNvSpPr>
          <p:nvPr>
            <p:ph type="title"/>
          </p:nvPr>
        </p:nvSpPr>
        <p:spPr>
          <a:xfrm>
            <a:off x="972600" y="1758200"/>
            <a:ext cx="10251300" cy="71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86032"/>
              </a:buClr>
              <a:buSzPts val="4000"/>
              <a:buFont typeface="Helvetica Neue"/>
              <a:buNone/>
            </a:pPr>
            <a:r>
              <a:rPr lang="en-US"/>
              <a:t>Ottobre 2014</a:t>
            </a:r>
            <a:endParaRPr/>
          </a:p>
        </p:txBody>
      </p:sp>
      <p:sp>
        <p:nvSpPr>
          <p:cNvPr id="334" name="Google Shape;334;g1915f85d34f_0_77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35" name="Google Shape;335;g1915f85d34f_0_779"/>
          <p:cNvSpPr txBox="1">
            <a:spLocks noGrp="1"/>
          </p:cNvSpPr>
          <p:nvPr>
            <p:ph type="sldNum" idx="12"/>
          </p:nvPr>
        </p:nvSpPr>
        <p:spPr>
          <a:xfrm>
            <a:off x="11381736" y="6333134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23</a:t>
            </a:fld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336" name="Google Shape;336;g1915f85d34f_0_77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325400" y="3925400"/>
            <a:ext cx="1656000" cy="2216190"/>
          </a:xfrm>
          <a:prstGeom prst="rect">
            <a:avLst/>
          </a:prstGeom>
          <a:solidFill>
            <a:srgbClr val="ECECEC"/>
          </a:solidFill>
          <a:ln>
            <a:noFill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337" name="Google Shape;337;g1915f85d34f_0_77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541570" y="2688483"/>
            <a:ext cx="1640138" cy="2191259"/>
          </a:xfrm>
          <a:prstGeom prst="rect">
            <a:avLst/>
          </a:prstGeom>
          <a:solidFill>
            <a:srgbClr val="ECECEC"/>
          </a:solidFill>
          <a:ln>
            <a:noFill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338" name="Google Shape;338;g1915f85d34f_0_77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70587" y="2686114"/>
            <a:ext cx="4627278" cy="3455999"/>
          </a:xfrm>
          <a:prstGeom prst="rect">
            <a:avLst/>
          </a:prstGeom>
          <a:solidFill>
            <a:srgbClr val="ECECEC"/>
          </a:solidFill>
          <a:ln>
            <a:noFill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g1915f85d34f_0_789"/>
          <p:cNvSpPr txBox="1">
            <a:spLocks noGrp="1"/>
          </p:cNvSpPr>
          <p:nvPr>
            <p:ph type="title"/>
          </p:nvPr>
        </p:nvSpPr>
        <p:spPr>
          <a:xfrm>
            <a:off x="972600" y="1758200"/>
            <a:ext cx="10251300" cy="71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86032"/>
              </a:buClr>
              <a:buSzPts val="4000"/>
              <a:buFont typeface="Helvetica Neue"/>
              <a:buNone/>
            </a:pPr>
            <a:r>
              <a:rPr lang="en-US"/>
              <a:t>Agosto 2015</a:t>
            </a:r>
            <a:endParaRPr/>
          </a:p>
        </p:txBody>
      </p:sp>
      <p:sp>
        <p:nvSpPr>
          <p:cNvPr id="344" name="Google Shape;344;g1915f85d34f_0_78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45" name="Google Shape;345;g1915f85d34f_0_789"/>
          <p:cNvSpPr txBox="1">
            <a:spLocks noGrp="1"/>
          </p:cNvSpPr>
          <p:nvPr>
            <p:ph type="sldNum" idx="12"/>
          </p:nvPr>
        </p:nvSpPr>
        <p:spPr>
          <a:xfrm>
            <a:off x="11381736" y="6333134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24</a:t>
            </a:fld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346" name="Google Shape;346;g1915f85d34f_0_789" descr="C:\Treffa\Landscape Solutions\New Products\Renouée\Annemasse\2015-08-04\IMG_0603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12375" y="1783672"/>
            <a:ext cx="5136001" cy="3850832"/>
          </a:xfrm>
          <a:prstGeom prst="rect">
            <a:avLst/>
          </a:prstGeom>
          <a:solidFill>
            <a:srgbClr val="ECECEC"/>
          </a:solidFill>
          <a:ln>
            <a:noFill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347" name="Google Shape;347;g1915f85d34f_0_789"/>
          <p:cNvSpPr txBox="1"/>
          <p:nvPr/>
        </p:nvSpPr>
        <p:spPr>
          <a:xfrm>
            <a:off x="838200" y="3201189"/>
            <a:ext cx="2124000" cy="101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Eccellente performance dopo oltre un anno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g1915f85d34f_0_798"/>
          <p:cNvSpPr txBox="1">
            <a:spLocks noGrp="1"/>
          </p:cNvSpPr>
          <p:nvPr>
            <p:ph type="title"/>
          </p:nvPr>
        </p:nvSpPr>
        <p:spPr>
          <a:xfrm>
            <a:off x="972600" y="1758200"/>
            <a:ext cx="10251300" cy="71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86032"/>
              </a:buClr>
              <a:buSzPts val="4000"/>
              <a:buFont typeface="Helvetica Neue"/>
              <a:buNone/>
            </a:pPr>
            <a:r>
              <a:rPr lang="en-US"/>
              <a:t>Agosto 2015 ma…</a:t>
            </a:r>
            <a:endParaRPr/>
          </a:p>
        </p:txBody>
      </p:sp>
      <p:sp>
        <p:nvSpPr>
          <p:cNvPr id="353" name="Google Shape;353;g1915f85d34f_0_79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4" name="Google Shape;354;g1915f85d34f_0_798"/>
          <p:cNvSpPr txBox="1">
            <a:spLocks noGrp="1"/>
          </p:cNvSpPr>
          <p:nvPr>
            <p:ph type="sldNum" idx="12"/>
          </p:nvPr>
        </p:nvSpPr>
        <p:spPr>
          <a:xfrm>
            <a:off x="11381736" y="6333134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25</a:t>
            </a:fld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355" name="Google Shape;355;g1915f85d34f_0_798" descr="C:\Treffa\Landscape Solutions\New Products\Renouée\Annemasse\2015-08-04\IMG_0599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41118" y="3429000"/>
            <a:ext cx="3504000" cy="2628000"/>
          </a:xfrm>
          <a:prstGeom prst="rect">
            <a:avLst/>
          </a:prstGeom>
          <a:solidFill>
            <a:srgbClr val="ECECEC"/>
          </a:solidFill>
          <a:ln w="88900" cap="sq" cmpd="sng">
            <a:solidFill>
              <a:srgbClr val="F3F3F3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356" name="Google Shape;356;g1915f85d34f_0_798" descr="C:\Treffa\Landscape Solutions\New Products\Renouée\Annemasse\2015-08-04\IMG_0588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52648" y="2665735"/>
            <a:ext cx="2619000" cy="3491999"/>
          </a:xfrm>
          <a:prstGeom prst="rect">
            <a:avLst/>
          </a:prstGeom>
          <a:solidFill>
            <a:srgbClr val="ECECEC"/>
          </a:solidFill>
          <a:ln w="88900" cap="sq" cmpd="sng">
            <a:solidFill>
              <a:srgbClr val="F3F3F3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357" name="Google Shape;357;g1915f85d34f_0_798" descr="C:\Treffa\Landscape Solutions\New Products\Renouée\Annemasse\2015-08-04\IMG_0591.JP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769228" y="2809735"/>
            <a:ext cx="2511000" cy="3348001"/>
          </a:xfrm>
          <a:prstGeom prst="rect">
            <a:avLst/>
          </a:prstGeom>
          <a:solidFill>
            <a:srgbClr val="ECECEC"/>
          </a:solidFill>
          <a:ln w="88900" cap="sq" cmpd="sng">
            <a:solidFill>
              <a:srgbClr val="F3F3F3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358" name="Google Shape;358;g1915f85d34f_0_798"/>
          <p:cNvSpPr txBox="1"/>
          <p:nvPr/>
        </p:nvSpPr>
        <p:spPr>
          <a:xfrm>
            <a:off x="4961650" y="1758200"/>
            <a:ext cx="54396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Il poligono del giappone è cresciuta ancora vicino ai bordi 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Non c’è una stretta connessione con il muro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g1915f85d34f_0_809"/>
          <p:cNvSpPr txBox="1">
            <a:spLocks noGrp="1"/>
          </p:cNvSpPr>
          <p:nvPr>
            <p:ph type="title"/>
          </p:nvPr>
        </p:nvSpPr>
        <p:spPr>
          <a:xfrm>
            <a:off x="972600" y="1758200"/>
            <a:ext cx="10251300" cy="71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86032"/>
              </a:buClr>
              <a:buSzPts val="4000"/>
              <a:buFont typeface="Helvetica Neue"/>
              <a:buNone/>
            </a:pPr>
            <a:r>
              <a:rPr lang="en-US"/>
              <a:t>Novembre 2017</a:t>
            </a:r>
            <a:endParaRPr/>
          </a:p>
        </p:txBody>
      </p:sp>
      <p:sp>
        <p:nvSpPr>
          <p:cNvPr id="364" name="Google Shape;364;g1915f85d34f_0_80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65" name="Google Shape;365;g1915f85d34f_0_809"/>
          <p:cNvSpPr txBox="1">
            <a:spLocks noGrp="1"/>
          </p:cNvSpPr>
          <p:nvPr>
            <p:ph type="sldNum" idx="12"/>
          </p:nvPr>
        </p:nvSpPr>
        <p:spPr>
          <a:xfrm>
            <a:off x="11381736" y="6333134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26</a:t>
            </a:fld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366" name="Google Shape;366;g1915f85d34f_0_80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72601" y="2498563"/>
            <a:ext cx="3228800" cy="2431300"/>
          </a:xfrm>
          <a:prstGeom prst="rect">
            <a:avLst/>
          </a:prstGeom>
          <a:solidFill>
            <a:srgbClr val="ECECEC"/>
          </a:solidFill>
          <a:ln>
            <a:noFill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367" name="Google Shape;367;g1915f85d34f_0_80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12976" y="3808874"/>
            <a:ext cx="3228800" cy="2419481"/>
          </a:xfrm>
          <a:prstGeom prst="rect">
            <a:avLst/>
          </a:prstGeom>
          <a:solidFill>
            <a:srgbClr val="ECECEC"/>
          </a:solidFill>
          <a:ln>
            <a:noFill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368" name="Google Shape;368;g1915f85d34f_0_80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995118" y="3790669"/>
            <a:ext cx="3228784" cy="2431287"/>
          </a:xfrm>
          <a:prstGeom prst="rect">
            <a:avLst/>
          </a:prstGeom>
          <a:solidFill>
            <a:srgbClr val="ECECEC"/>
          </a:solidFill>
          <a:ln>
            <a:noFill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369" name="Google Shape;369;g1915f85d34f_0_80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177201" y="2341369"/>
            <a:ext cx="3228800" cy="2431300"/>
          </a:xfrm>
          <a:prstGeom prst="rect">
            <a:avLst/>
          </a:prstGeom>
          <a:solidFill>
            <a:srgbClr val="ECECEC"/>
          </a:solidFill>
          <a:ln>
            <a:noFill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g1915f85d34f_0_918"/>
          <p:cNvSpPr txBox="1">
            <a:spLocks noGrp="1"/>
          </p:cNvSpPr>
          <p:nvPr>
            <p:ph type="title"/>
          </p:nvPr>
        </p:nvSpPr>
        <p:spPr>
          <a:xfrm>
            <a:off x="972600" y="1758200"/>
            <a:ext cx="10251300" cy="71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86032"/>
              </a:buClr>
              <a:buSzPts val="4000"/>
              <a:buFont typeface="Helvetica Neue"/>
              <a:buNone/>
            </a:pPr>
            <a:r>
              <a:rPr lang="en-US"/>
              <a:t>Darè TN 2021</a:t>
            </a:r>
            <a:endParaRPr/>
          </a:p>
        </p:txBody>
      </p:sp>
      <p:sp>
        <p:nvSpPr>
          <p:cNvPr id="375" name="Google Shape;375;g1915f85d34f_0_9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76" name="Google Shape;376;g1915f85d34f_0_918"/>
          <p:cNvSpPr txBox="1">
            <a:spLocks noGrp="1"/>
          </p:cNvSpPr>
          <p:nvPr>
            <p:ph type="sldNum" idx="12"/>
          </p:nvPr>
        </p:nvSpPr>
        <p:spPr>
          <a:xfrm>
            <a:off x="11381736" y="6333134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27</a:t>
            </a:fld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377" name="Google Shape;377;g1915f85d34f_0_9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15650" y="6425298"/>
            <a:ext cx="876299" cy="193218"/>
          </a:xfrm>
          <a:prstGeom prst="rect">
            <a:avLst/>
          </a:prstGeom>
          <a:noFill/>
          <a:ln>
            <a:noFill/>
          </a:ln>
        </p:spPr>
      </p:pic>
      <p:pic>
        <p:nvPicPr>
          <p:cNvPr id="378" name="Google Shape;378;g1915f85d34f_0_9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38200" y="3392116"/>
            <a:ext cx="4400550" cy="2475309"/>
          </a:xfrm>
          <a:prstGeom prst="rect">
            <a:avLst/>
          </a:prstGeom>
          <a:noFill/>
          <a:ln>
            <a:noFill/>
          </a:ln>
        </p:spPr>
      </p:pic>
      <p:pic>
        <p:nvPicPr>
          <p:cNvPr id="379" name="Google Shape;379;g1915f85d34f_0_9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586075" y="1690827"/>
            <a:ext cx="3024526" cy="1701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0" name="Google Shape;380;g1915f85d34f_0_91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374350" y="3544526"/>
            <a:ext cx="3541289" cy="2659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g191c9c9e931_0_4"/>
          <p:cNvSpPr txBox="1">
            <a:spLocks noGrp="1"/>
          </p:cNvSpPr>
          <p:nvPr>
            <p:ph type="title"/>
          </p:nvPr>
        </p:nvSpPr>
        <p:spPr>
          <a:xfrm>
            <a:off x="972600" y="1758200"/>
            <a:ext cx="10251300" cy="713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Darè TN 2021 </a:t>
            </a:r>
            <a:endParaRPr/>
          </a:p>
        </p:txBody>
      </p:sp>
      <p:sp>
        <p:nvSpPr>
          <p:cNvPr id="387" name="Google Shape;387;g191c9c9e931_0_4"/>
          <p:cNvSpPr txBox="1">
            <a:spLocks noGrp="1"/>
          </p:cNvSpPr>
          <p:nvPr>
            <p:ph type="sldNum" idx="12"/>
          </p:nvPr>
        </p:nvSpPr>
        <p:spPr>
          <a:xfrm>
            <a:off x="11381736" y="6333134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28</a:t>
            </a:fld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388" name="Google Shape;388;g191c9c9e931_0_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04658" y="2639450"/>
            <a:ext cx="4549140" cy="3411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9" name="Google Shape;389;g191c9c9e931_0_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38200" y="2639450"/>
            <a:ext cx="4549150" cy="3411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g191c9c9e931_0_15"/>
          <p:cNvSpPr txBox="1">
            <a:spLocks noGrp="1"/>
          </p:cNvSpPr>
          <p:nvPr>
            <p:ph type="title"/>
          </p:nvPr>
        </p:nvSpPr>
        <p:spPr>
          <a:xfrm>
            <a:off x="972600" y="1758200"/>
            <a:ext cx="10251300" cy="713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Balocco 2020 </a:t>
            </a:r>
            <a:endParaRPr/>
          </a:p>
        </p:txBody>
      </p:sp>
      <p:sp>
        <p:nvSpPr>
          <p:cNvPr id="396" name="Google Shape;396;g191c9c9e931_0_15"/>
          <p:cNvSpPr txBox="1">
            <a:spLocks noGrp="1"/>
          </p:cNvSpPr>
          <p:nvPr>
            <p:ph type="sldNum" idx="12"/>
          </p:nvPr>
        </p:nvSpPr>
        <p:spPr>
          <a:xfrm>
            <a:off x="11381736" y="6333134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29</a:t>
            </a:fld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397" name="Google Shape;397;g191c9c9e931_0_15"/>
          <p:cNvPicPr preferRelativeResize="0"/>
          <p:nvPr/>
        </p:nvPicPr>
        <p:blipFill rotWithShape="1">
          <a:blip r:embed="rId3">
            <a:alphaModFix/>
          </a:blip>
          <a:srcRect t="16079" b="11556"/>
          <a:stretch/>
        </p:blipFill>
        <p:spPr>
          <a:xfrm>
            <a:off x="7234274" y="2596675"/>
            <a:ext cx="3989637" cy="3849376"/>
          </a:xfrm>
          <a:prstGeom prst="rect">
            <a:avLst/>
          </a:prstGeom>
          <a:noFill/>
          <a:ln>
            <a:noFill/>
          </a:ln>
        </p:spPr>
      </p:pic>
      <p:pic>
        <p:nvPicPr>
          <p:cNvPr id="398" name="Google Shape;398;g191c9c9e931_0_15"/>
          <p:cNvPicPr preferRelativeResize="0"/>
          <p:nvPr/>
        </p:nvPicPr>
        <p:blipFill rotWithShape="1">
          <a:blip r:embed="rId4">
            <a:alphaModFix/>
          </a:blip>
          <a:srcRect t="14728" b="9197"/>
          <a:stretch/>
        </p:blipFill>
        <p:spPr>
          <a:xfrm>
            <a:off x="972600" y="2596675"/>
            <a:ext cx="3794874" cy="38493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g191c9c9e931_0_149"/>
          <p:cNvSpPr txBox="1">
            <a:spLocks noGrp="1"/>
          </p:cNvSpPr>
          <p:nvPr>
            <p:ph type="title"/>
          </p:nvPr>
        </p:nvSpPr>
        <p:spPr>
          <a:xfrm rot="-748480">
            <a:off x="3926635" y="2744612"/>
            <a:ext cx="4338730" cy="1368778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US" sz="7000"/>
              <a:t>Grazie </a:t>
            </a:r>
            <a:endParaRPr sz="7000"/>
          </a:p>
        </p:txBody>
      </p:sp>
      <p:sp>
        <p:nvSpPr>
          <p:cNvPr id="405" name="Google Shape;405;g191c9c9e931_0_149"/>
          <p:cNvSpPr txBox="1">
            <a:spLocks noGrp="1"/>
          </p:cNvSpPr>
          <p:nvPr>
            <p:ph type="sldNum" idx="12"/>
          </p:nvPr>
        </p:nvSpPr>
        <p:spPr>
          <a:xfrm>
            <a:off x="11381736" y="6333134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30</a:t>
            </a:fld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treamline">
  <a:themeElements>
    <a:clrScheme name="Streamline">
      <a:dk1>
        <a:srgbClr val="1A9988"/>
      </a:dk1>
      <a:lt1>
        <a:srgbClr val="FFFFFF"/>
      </a:lt1>
      <a:dk2>
        <a:srgbClr val="1A1A1A"/>
      </a:dk2>
      <a:lt2>
        <a:srgbClr val="E9EDEE"/>
      </a:lt2>
      <a:accent1>
        <a:srgbClr val="595959"/>
      </a:accent1>
      <a:accent2>
        <a:srgbClr val="6AA4C8"/>
      </a:accent2>
      <a:accent3>
        <a:srgbClr val="EB5600"/>
      </a:accent3>
      <a:accent4>
        <a:srgbClr val="A2FFE8"/>
      </a:accent4>
      <a:accent5>
        <a:srgbClr val="1C3678"/>
      </a:accent5>
      <a:accent6>
        <a:srgbClr val="FFB8A2"/>
      </a:accent6>
      <a:hlink>
        <a:srgbClr val="1C3678"/>
      </a:hlink>
      <a:folHlink>
        <a:srgbClr val="1C367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737</Words>
  <Application>Microsoft Office PowerPoint</Application>
  <PresentationFormat>Widescreen</PresentationFormat>
  <Paragraphs>151</Paragraphs>
  <Slides>30</Slides>
  <Notes>29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30</vt:i4>
      </vt:variant>
    </vt:vector>
  </HeadingPairs>
  <TitlesOfParts>
    <vt:vector size="37" baseType="lpstr">
      <vt:lpstr>Calibri</vt:lpstr>
      <vt:lpstr>Lato</vt:lpstr>
      <vt:lpstr>Raleway</vt:lpstr>
      <vt:lpstr>Helvetica Neue</vt:lpstr>
      <vt:lpstr>Arial</vt:lpstr>
      <vt:lpstr>Karla</vt:lpstr>
      <vt:lpstr>Streamline</vt:lpstr>
      <vt:lpstr>Geosintetici e controllo radici: strategie per la protezione dei manufatti interrati</vt:lpstr>
      <vt:lpstr>Di cosa parliamo </vt:lpstr>
      <vt:lpstr>Di cosa mi occupo </vt:lpstr>
      <vt:lpstr>Soluzioni presenti sul mercato </vt:lpstr>
      <vt:lpstr>Casistiche di utilizzo </vt:lpstr>
      <vt:lpstr>Errori più comuni </vt:lpstr>
      <vt:lpstr>Soluzioni per evitarli </vt:lpstr>
      <vt:lpstr>Poligono del Giappone </vt:lpstr>
      <vt:lpstr>Poligono del Giappone </vt:lpstr>
      <vt:lpstr>Aree presenza in Italia</vt:lpstr>
      <vt:lpstr>Immagini dal territorio </vt:lpstr>
      <vt:lpstr>Cosa succede in Europa</vt:lpstr>
      <vt:lpstr>Danni </vt:lpstr>
      <vt:lpstr>Soluzioni tentate </vt:lpstr>
      <vt:lpstr>Presentazione standard di PowerPoint</vt:lpstr>
      <vt:lpstr>Pratiche ricorrenti </vt:lpstr>
      <vt:lpstr>Test completati e in corso</vt:lpstr>
      <vt:lpstr>Test Completati e in corso </vt:lpstr>
      <vt:lpstr>Plantex® Platinium – SNCF/Irstea test update</vt:lpstr>
      <vt:lpstr>Test in campo </vt:lpstr>
      <vt:lpstr>Progetto Annemasse</vt:lpstr>
      <vt:lpstr>Installazione livello terreno - June 2014</vt:lpstr>
      <vt:lpstr>Ottobre 2014</vt:lpstr>
      <vt:lpstr>Agosto 2015</vt:lpstr>
      <vt:lpstr>Agosto 2015 ma…</vt:lpstr>
      <vt:lpstr>Novembre 2017</vt:lpstr>
      <vt:lpstr>Darè TN 2021</vt:lpstr>
      <vt:lpstr>Darè TN 2021 </vt:lpstr>
      <vt:lpstr>Balocco 2020 </vt:lpstr>
      <vt:lpstr>Grazie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Geosintetici e controllo radici: strategie per la protezione dei manufatti interrati</dc:title>
  <dc:creator>Enrico Pinali</dc:creator>
  <cp:lastModifiedBy>Enrico Pinali</cp:lastModifiedBy>
  <cp:revision>2</cp:revision>
  <dcterms:created xsi:type="dcterms:W3CDTF">2020-09-25T07:46:44Z</dcterms:created>
  <dcterms:modified xsi:type="dcterms:W3CDTF">2022-11-18T10:25:09Z</dcterms:modified>
</cp:coreProperties>
</file>